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192000" cy="16256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87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3691430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3510907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1243646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29001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4153782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119092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252785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580570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78557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155169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smtClean="0"/>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59269A-32B7-4D81-A249-8B185F60BC96}" type="datetimeFigureOut">
              <a:rPr kumimoji="1" lang="ja-JP" altLang="en-US" smtClean="0"/>
              <a:t>2024/5/17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331521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CA59269A-32B7-4D81-A249-8B185F60BC96}" type="datetimeFigureOut">
              <a:rPr kumimoji="1" lang="ja-JP" altLang="en-US" smtClean="0"/>
              <a:t>2024/5/17</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83D91D03-1C71-46E5-A839-69AB9568A7B8}" type="slidenum">
              <a:rPr kumimoji="1" lang="ja-JP" altLang="en-US" smtClean="0"/>
              <a:t>‹#›</a:t>
            </a:fld>
            <a:endParaRPr kumimoji="1" lang="ja-JP" altLang="en-US"/>
          </a:p>
        </p:txBody>
      </p:sp>
    </p:spTree>
    <p:extLst>
      <p:ext uri="{BB962C8B-B14F-4D97-AF65-F5344CB8AC3E}">
        <p14:creationId xmlns:p14="http://schemas.microsoft.com/office/powerpoint/2010/main" val="31689219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rot="20719370">
            <a:off x="351296" y="991226"/>
            <a:ext cx="6022190" cy="2400657"/>
          </a:xfrm>
          <a:prstGeom prst="rect">
            <a:avLst/>
          </a:prstGeom>
          <a:noFill/>
        </p:spPr>
        <p:txBody>
          <a:bodyPr wrap="square" lIns="91440" tIns="45720" rIns="91440" bIns="45720">
            <a:spAutoFit/>
          </a:bodyPr>
          <a:lstStyle/>
          <a:p>
            <a:pPr algn="ctr"/>
            <a:r>
              <a:rPr lang="ja-JP" altLang="en-US" sz="15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楽スポ</a:t>
            </a:r>
            <a:endParaRPr lang="ja-JP" altLang="en-US" sz="15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endParaRPr>
          </a:p>
        </p:txBody>
      </p:sp>
      <p:sp>
        <p:nvSpPr>
          <p:cNvPr id="7" name="雲形吹き出し 6"/>
          <p:cNvSpPr/>
          <p:nvPr/>
        </p:nvSpPr>
        <p:spPr>
          <a:xfrm rot="5400000">
            <a:off x="7204936" y="-123092"/>
            <a:ext cx="4043225" cy="462929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7477538" y="474315"/>
            <a:ext cx="3745611" cy="3662541"/>
          </a:xfrm>
          <a:prstGeom prst="rect">
            <a:avLst/>
          </a:prstGeom>
          <a:noFill/>
        </p:spPr>
        <p:txBody>
          <a:bodyPr wrap="square" lIns="91440" tIns="45720" rIns="91440" bIns="45720">
            <a:spAutoFit/>
          </a:bodyPr>
          <a:lstStyle/>
          <a:p>
            <a:pPr algn="ctr"/>
            <a:r>
              <a:rPr lang="ja-JP" altLang="en-US" sz="4400" b="0" cap="none" spc="0" dirty="0" smtClean="0">
                <a:ln w="0"/>
                <a:solidFill>
                  <a:schemeClr val="tx1"/>
                </a:solidFill>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みんなで</a:t>
            </a:r>
            <a:endParaRPr lang="en-US" altLang="ja-JP" sz="4400" b="0" cap="none" spc="0" dirty="0" smtClean="0">
              <a:ln w="0"/>
              <a:solidFill>
                <a:schemeClr val="tx1"/>
              </a:solidFill>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endParaRPr>
          </a:p>
          <a:p>
            <a:pPr algn="ctr"/>
            <a:r>
              <a:rPr lang="ja-JP" altLang="en-US" sz="7200" dirty="0" smtClean="0">
                <a:ln w="0"/>
                <a:solidFill>
                  <a:srgbClr val="FFFF00"/>
                </a:solidFill>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楽</a:t>
            </a:r>
            <a:r>
              <a:rPr lang="ja-JP" altLang="en-US" sz="4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しく</a:t>
            </a:r>
            <a:endParaRPr lang="en-US" altLang="ja-JP" sz="4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endParaRPr>
          </a:p>
          <a:p>
            <a:pPr algn="ctr"/>
            <a:r>
              <a:rPr lang="ja-JP" altLang="en-US" sz="7200" dirty="0" smtClean="0">
                <a:ln w="0"/>
                <a:solidFill>
                  <a:srgbClr val="FFFF00"/>
                </a:solidFill>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スポ</a:t>
            </a:r>
            <a:r>
              <a:rPr lang="ja-JP" altLang="en-US" sz="4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ーツを</a:t>
            </a:r>
            <a:endParaRPr lang="en-US" altLang="ja-JP" sz="5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endParaRPr>
          </a:p>
          <a:p>
            <a:pPr algn="ctr"/>
            <a:r>
              <a:rPr lang="ja-JP" altLang="en-US" sz="4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しよ</a:t>
            </a:r>
            <a:r>
              <a:rPr lang="ja-JP" altLang="en-US" sz="4400" dirty="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rPr>
              <a:t>う</a:t>
            </a:r>
            <a:endParaRPr lang="en-US" altLang="ja-JP" sz="4400" dirty="0" smtClean="0">
              <a:ln w="0"/>
              <a:effectLst>
                <a:outerShdw blurRad="38100" dist="19050" dir="2700000" algn="tl" rotWithShape="0">
                  <a:schemeClr val="dk1">
                    <a:alpha val="40000"/>
                  </a:schemeClr>
                </a:outerShdw>
              </a:effectLst>
              <a:latin typeface="HG創英角ﾎﾟｯﾌﾟ体" panose="040B0A09000000000000" pitchFamily="49" charset="-128"/>
              <a:ea typeface="HG創英角ﾎﾟｯﾌﾟ体" panose="040B0A09000000000000" pitchFamily="49" charset="-128"/>
            </a:endParaRPr>
          </a:p>
        </p:txBody>
      </p:sp>
      <p:sp>
        <p:nvSpPr>
          <p:cNvPr id="10" name="テキスト ボックス 9"/>
          <p:cNvSpPr txBox="1"/>
          <p:nvPr/>
        </p:nvSpPr>
        <p:spPr>
          <a:xfrm>
            <a:off x="1003300" y="4577728"/>
            <a:ext cx="9187130" cy="369332"/>
          </a:xfrm>
          <a:prstGeom prst="rect">
            <a:avLst/>
          </a:prstGeom>
          <a:noFill/>
        </p:spPr>
        <p:txBody>
          <a:bodyPr wrap="none" rtlCol="0">
            <a:spAutoFit/>
          </a:bodyPr>
          <a:lstStyle/>
          <a:p>
            <a:r>
              <a:rPr kumimoji="1" lang="ja-JP" altLang="en-US" dirty="0" smtClean="0"/>
              <a:t>　彦根市スポーツ推進委員協議会では、ニュースポーツの出前講座を行っております。</a:t>
            </a:r>
            <a:endParaRPr kumimoji="1" lang="ja-JP" altLang="en-US" dirty="0"/>
          </a:p>
        </p:txBody>
      </p:sp>
      <p:sp>
        <p:nvSpPr>
          <p:cNvPr id="13" name="テキスト ボックス 12"/>
          <p:cNvSpPr txBox="1"/>
          <p:nvPr/>
        </p:nvSpPr>
        <p:spPr>
          <a:xfrm>
            <a:off x="1003300" y="5311551"/>
            <a:ext cx="4635500" cy="523220"/>
          </a:xfrm>
          <a:prstGeom prst="rect">
            <a:avLst/>
          </a:prstGeom>
          <a:noFill/>
        </p:spPr>
        <p:txBody>
          <a:bodyPr wrap="square" rtlCol="0">
            <a:spAutoFit/>
          </a:bodyPr>
          <a:lstStyle/>
          <a:p>
            <a:r>
              <a:rPr kumimoji="1" lang="ja-JP" altLang="en-US" sz="2800" b="1" u="wavyHeavy" dirty="0" smtClean="0">
                <a:uFill>
                  <a:solidFill>
                    <a:srgbClr val="00B050"/>
                  </a:solidFill>
                </a:uFill>
              </a:rPr>
              <a:t>ニュースポーツって何？</a:t>
            </a:r>
            <a:endParaRPr kumimoji="1" lang="ja-JP" altLang="en-US" sz="2800" b="1" u="wavyHeavy" dirty="0">
              <a:uFill>
                <a:solidFill>
                  <a:srgbClr val="00B050"/>
                </a:solidFill>
              </a:uFill>
            </a:endParaRPr>
          </a:p>
        </p:txBody>
      </p:sp>
      <p:sp>
        <p:nvSpPr>
          <p:cNvPr id="14" name="テキスト ボックス 13"/>
          <p:cNvSpPr txBox="1"/>
          <p:nvPr/>
        </p:nvSpPr>
        <p:spPr>
          <a:xfrm>
            <a:off x="1017048" y="5834771"/>
            <a:ext cx="10524150" cy="923330"/>
          </a:xfrm>
          <a:prstGeom prst="rect">
            <a:avLst/>
          </a:prstGeom>
          <a:noFill/>
        </p:spPr>
        <p:txBody>
          <a:bodyPr wrap="square" rtlCol="0">
            <a:spAutoFit/>
          </a:bodyPr>
          <a:lstStyle/>
          <a:p>
            <a:r>
              <a:rPr kumimoji="1" lang="ja-JP" altLang="en-US" dirty="0" smtClean="0"/>
              <a:t>　ニュースポーツ</a:t>
            </a:r>
            <a:r>
              <a:rPr kumimoji="1" lang="ja-JP" altLang="en-US" dirty="0"/>
              <a:t>は、「いつでも、どこでも、だれでも、いつまでも」スポーツを楽しむために、新しく考えられたスポーツで、相手と競い合うだけでなく、だれもが一緒に楽しむことを目的としています。</a:t>
            </a:r>
          </a:p>
        </p:txBody>
      </p:sp>
      <p:sp>
        <p:nvSpPr>
          <p:cNvPr id="16" name="テキスト ボックス 15"/>
          <p:cNvSpPr txBox="1"/>
          <p:nvPr/>
        </p:nvSpPr>
        <p:spPr>
          <a:xfrm>
            <a:off x="1017048" y="6829417"/>
            <a:ext cx="4635500" cy="523220"/>
          </a:xfrm>
          <a:prstGeom prst="rect">
            <a:avLst/>
          </a:prstGeom>
          <a:noFill/>
        </p:spPr>
        <p:txBody>
          <a:bodyPr wrap="square" rtlCol="0">
            <a:spAutoFit/>
          </a:bodyPr>
          <a:lstStyle/>
          <a:p>
            <a:r>
              <a:rPr kumimoji="1" lang="ja-JP" altLang="en-US" sz="2800" b="1" u="wavyHeavy" dirty="0" smtClean="0">
                <a:uFill>
                  <a:solidFill>
                    <a:srgbClr val="00B050"/>
                  </a:solidFill>
                </a:uFill>
              </a:rPr>
              <a:t>出前講座って何するの？</a:t>
            </a:r>
            <a:endParaRPr kumimoji="1" lang="ja-JP" altLang="en-US" sz="2800" b="1" u="wavyHeavy" dirty="0">
              <a:uFill>
                <a:solidFill>
                  <a:srgbClr val="00B050"/>
                </a:solidFill>
              </a:uFill>
            </a:endParaRPr>
          </a:p>
        </p:txBody>
      </p:sp>
      <p:sp>
        <p:nvSpPr>
          <p:cNvPr id="17" name="テキスト ボックス 16"/>
          <p:cNvSpPr txBox="1"/>
          <p:nvPr/>
        </p:nvSpPr>
        <p:spPr>
          <a:xfrm>
            <a:off x="1017048" y="7352637"/>
            <a:ext cx="10524150" cy="1200329"/>
          </a:xfrm>
          <a:prstGeom prst="rect">
            <a:avLst/>
          </a:prstGeom>
          <a:noFill/>
        </p:spPr>
        <p:txBody>
          <a:bodyPr wrap="square" rtlCol="0">
            <a:spAutoFit/>
          </a:bodyPr>
          <a:lstStyle/>
          <a:p>
            <a:r>
              <a:rPr kumimoji="1" lang="ja-JP" altLang="en-US" dirty="0"/>
              <a:t>　出前講座</a:t>
            </a:r>
            <a:r>
              <a:rPr kumimoji="1" lang="en-US" altLang="ja-JP" dirty="0"/>
              <a:t>(</a:t>
            </a:r>
            <a:r>
              <a:rPr kumimoji="1" lang="ja-JP" altLang="en-US" dirty="0"/>
              <a:t>楽スポ</a:t>
            </a:r>
            <a:r>
              <a:rPr kumimoji="1" lang="en-US" altLang="ja-JP" dirty="0"/>
              <a:t>)</a:t>
            </a:r>
            <a:r>
              <a:rPr kumimoji="1" lang="ja-JP" altLang="en-US" dirty="0"/>
              <a:t>は、だれもが楽しめるニュースポーツを、一人でも多くの方に体験してもらうために、彦根市スポーツ推進委員協議会が考えた新たな</a:t>
            </a:r>
            <a:r>
              <a:rPr kumimoji="1" lang="ja-JP" altLang="en-US" dirty="0" smtClean="0"/>
              <a:t>スポーツ</a:t>
            </a:r>
            <a:r>
              <a:rPr kumimoji="1" lang="ja-JP" altLang="en-US" dirty="0"/>
              <a:t>講</a:t>
            </a:r>
            <a:r>
              <a:rPr kumimoji="1" lang="ja-JP" altLang="en-US" dirty="0" smtClean="0"/>
              <a:t>座です。</a:t>
            </a:r>
            <a:endParaRPr kumimoji="1" lang="ja-JP" altLang="en-US" dirty="0"/>
          </a:p>
          <a:p>
            <a:r>
              <a:rPr kumimoji="1" lang="ja-JP" altLang="en-US" dirty="0" smtClean="0"/>
              <a:t>　会場</a:t>
            </a:r>
            <a:r>
              <a:rPr kumimoji="1" lang="ja-JP" altLang="en-US" dirty="0"/>
              <a:t>や日時などを決めていただければ、ご依頼いただいた団体の年齢層や人数に合った、だれもが楽しめる</a:t>
            </a:r>
            <a:r>
              <a:rPr kumimoji="1" lang="ja-JP" altLang="en-US" dirty="0" smtClean="0"/>
              <a:t>ニュースポーツ</a:t>
            </a:r>
            <a:r>
              <a:rPr kumimoji="1" lang="ja-JP" altLang="en-US" dirty="0"/>
              <a:t>講座</a:t>
            </a:r>
            <a:r>
              <a:rPr kumimoji="1" lang="ja-JP" altLang="en-US" dirty="0" smtClean="0"/>
              <a:t>を</a:t>
            </a:r>
            <a:r>
              <a:rPr kumimoji="1" lang="ja-JP" altLang="en-US" dirty="0"/>
              <a:t>出前いたします</a:t>
            </a:r>
            <a:r>
              <a:rPr kumimoji="1" lang="ja-JP" altLang="en-US" dirty="0" smtClean="0"/>
              <a:t>。</a:t>
            </a:r>
            <a:endParaRPr kumimoji="1" lang="ja-JP" altLang="en-US" dirty="0">
              <a:solidFill>
                <a:srgbClr val="FF0000"/>
              </a:solidFill>
            </a:endParaRPr>
          </a:p>
        </p:txBody>
      </p:sp>
      <p:sp>
        <p:nvSpPr>
          <p:cNvPr id="18" name="テキスト ボックス 17"/>
          <p:cNvSpPr txBox="1"/>
          <p:nvPr/>
        </p:nvSpPr>
        <p:spPr>
          <a:xfrm>
            <a:off x="1017048" y="8624282"/>
            <a:ext cx="4635500" cy="523220"/>
          </a:xfrm>
          <a:prstGeom prst="rect">
            <a:avLst/>
          </a:prstGeom>
          <a:noFill/>
        </p:spPr>
        <p:txBody>
          <a:bodyPr wrap="square" rtlCol="0">
            <a:spAutoFit/>
          </a:bodyPr>
          <a:lstStyle/>
          <a:p>
            <a:r>
              <a:rPr kumimoji="1" lang="ja-JP" altLang="en-US" sz="2800" b="1" u="wavyHeavy" dirty="0">
                <a:uFill>
                  <a:solidFill>
                    <a:srgbClr val="00B050"/>
                  </a:solidFill>
                </a:uFill>
              </a:rPr>
              <a:t>申し込</a:t>
            </a:r>
            <a:r>
              <a:rPr kumimoji="1" lang="ja-JP" altLang="en-US" sz="2800" b="1" u="wavyHeavy" dirty="0" smtClean="0">
                <a:uFill>
                  <a:solidFill>
                    <a:srgbClr val="00B050"/>
                  </a:solidFill>
                </a:uFill>
              </a:rPr>
              <a:t>みはどうするの？</a:t>
            </a:r>
            <a:endParaRPr kumimoji="1" lang="ja-JP" altLang="en-US" sz="2800" b="1" u="wavyHeavy" dirty="0">
              <a:uFill>
                <a:solidFill>
                  <a:srgbClr val="00B050"/>
                </a:solidFill>
              </a:uFill>
            </a:endParaRPr>
          </a:p>
        </p:txBody>
      </p:sp>
      <p:sp>
        <p:nvSpPr>
          <p:cNvPr id="19" name="テキスト ボックス 18"/>
          <p:cNvSpPr txBox="1"/>
          <p:nvPr/>
        </p:nvSpPr>
        <p:spPr>
          <a:xfrm>
            <a:off x="1003300" y="9218818"/>
            <a:ext cx="11036300" cy="3416320"/>
          </a:xfrm>
          <a:prstGeom prst="rect">
            <a:avLst/>
          </a:prstGeom>
          <a:noFill/>
        </p:spPr>
        <p:txBody>
          <a:bodyPr wrap="square" rtlCol="0">
            <a:spAutoFit/>
          </a:bodyPr>
          <a:lstStyle/>
          <a:p>
            <a:pPr marL="342900" indent="-342900">
              <a:buAutoNum type="arabicPeriod"/>
            </a:pPr>
            <a:r>
              <a:rPr lang="ja-JP" altLang="en-US" smtClean="0"/>
              <a:t>自治会</a:t>
            </a:r>
            <a:r>
              <a:rPr lang="ja-JP" altLang="en-US" smtClean="0"/>
              <a:t>や老人</a:t>
            </a:r>
            <a:r>
              <a:rPr lang="ja-JP" altLang="en-US" dirty="0"/>
              <a:t>クラブなど、ニュースポーツをやってみたい団体の皆様で、日時</a:t>
            </a:r>
            <a:r>
              <a:rPr lang="ja-JP" altLang="en-US" dirty="0" smtClean="0"/>
              <a:t>と会場、</a:t>
            </a:r>
            <a:endParaRPr lang="en-US" altLang="ja-JP" dirty="0" smtClean="0"/>
          </a:p>
          <a:p>
            <a:r>
              <a:rPr lang="ja-JP" altLang="en-US" dirty="0"/>
              <a:t>　</a:t>
            </a:r>
            <a:r>
              <a:rPr lang="ja-JP" altLang="en-US" dirty="0" smtClean="0"/>
              <a:t>やって</a:t>
            </a:r>
            <a:r>
              <a:rPr lang="ja-JP" altLang="en-US" dirty="0"/>
              <a:t>みたいスポーツ等を決めてください</a:t>
            </a:r>
            <a:r>
              <a:rPr lang="ja-JP" altLang="en-US" dirty="0" smtClean="0"/>
              <a:t>。</a:t>
            </a:r>
            <a:endParaRPr lang="en-US" altLang="ja-JP" dirty="0" smtClean="0"/>
          </a:p>
          <a:p>
            <a:endParaRPr lang="en-US" altLang="ja-JP" dirty="0" smtClean="0"/>
          </a:p>
          <a:p>
            <a:r>
              <a:rPr lang="en-US" altLang="ja-JP" dirty="0" smtClean="0"/>
              <a:t>2.</a:t>
            </a:r>
            <a:r>
              <a:rPr lang="ja-JP" altLang="en-US" dirty="0" smtClean="0"/>
              <a:t>　次ページの</a:t>
            </a:r>
            <a:r>
              <a:rPr lang="ja-JP" altLang="en-US" dirty="0"/>
              <a:t>申込書をご記入の上、彦根市スポーツ推進</a:t>
            </a:r>
            <a:r>
              <a:rPr lang="ja-JP" altLang="en-US" dirty="0" smtClean="0"/>
              <a:t>委員協議会事務局</a:t>
            </a:r>
            <a:r>
              <a:rPr lang="ja-JP" altLang="en-US" dirty="0"/>
              <a:t>に提出して下さい</a:t>
            </a:r>
            <a:r>
              <a:rPr lang="ja-JP" altLang="en-US" dirty="0" smtClean="0"/>
              <a:t>。</a:t>
            </a:r>
            <a:r>
              <a:rPr lang="ja-JP" altLang="en-US" dirty="0" err="1" smtClean="0"/>
              <a:t>やっ</a:t>
            </a:r>
            <a:endParaRPr lang="en-US" altLang="ja-JP" dirty="0" smtClean="0"/>
          </a:p>
          <a:p>
            <a:r>
              <a:rPr lang="ja-JP" altLang="en-US" dirty="0"/>
              <a:t>　</a:t>
            </a:r>
            <a:r>
              <a:rPr lang="ja-JP" altLang="en-US" dirty="0" err="1" smtClean="0"/>
              <a:t>て</a:t>
            </a:r>
            <a:r>
              <a:rPr lang="ja-JP" altLang="en-US" dirty="0" smtClean="0"/>
              <a:t>みたい</a:t>
            </a:r>
            <a:r>
              <a:rPr lang="ja-JP" altLang="en-US" dirty="0"/>
              <a:t>スポーツが分からない場合は、こちらから提案しますので</a:t>
            </a:r>
            <a:r>
              <a:rPr lang="ja-JP" altLang="en-US" dirty="0" smtClean="0"/>
              <a:t>、お気軽にご相談ください。</a:t>
            </a:r>
            <a:endParaRPr lang="en-US" altLang="ja-JP" dirty="0" smtClean="0"/>
          </a:p>
          <a:p>
            <a:r>
              <a:rPr lang="ja-JP" altLang="en-US" dirty="0" smtClean="0"/>
              <a:t>　</a:t>
            </a:r>
            <a:r>
              <a:rPr lang="en-US" altLang="ja-JP" b="1" dirty="0" smtClean="0"/>
              <a:t>※</a:t>
            </a:r>
            <a:r>
              <a:rPr lang="ja-JP" altLang="en-US" b="1" dirty="0" smtClean="0"/>
              <a:t>申込内容によっては、出前講座を実施できない場合があります。申込書の注意事項をご確認ください</a:t>
            </a:r>
            <a:r>
              <a:rPr lang="ja-JP" altLang="en-US" dirty="0" smtClean="0"/>
              <a:t>。</a:t>
            </a:r>
            <a:endParaRPr lang="ja-JP" altLang="en-US" dirty="0"/>
          </a:p>
          <a:p>
            <a:endParaRPr lang="en-US" altLang="ja-JP" dirty="0" smtClean="0"/>
          </a:p>
          <a:p>
            <a:r>
              <a:rPr lang="en-US" altLang="ja-JP" dirty="0" smtClean="0"/>
              <a:t>3.</a:t>
            </a:r>
            <a:r>
              <a:rPr lang="ja-JP" altLang="en-US" dirty="0" smtClean="0"/>
              <a:t>　より</a:t>
            </a:r>
            <a:r>
              <a:rPr lang="ja-JP" altLang="en-US" dirty="0"/>
              <a:t>楽しい教室になるように、ご提出いただいた申込書の内容に沿って、スポーツ推進</a:t>
            </a:r>
            <a:r>
              <a:rPr lang="ja-JP" altLang="en-US" dirty="0" smtClean="0"/>
              <a:t>委員と具</a:t>
            </a:r>
            <a:endParaRPr lang="en-US" altLang="ja-JP" dirty="0" smtClean="0"/>
          </a:p>
          <a:p>
            <a:r>
              <a:rPr lang="ja-JP" altLang="en-US" dirty="0"/>
              <a:t>　</a:t>
            </a:r>
            <a:r>
              <a:rPr lang="ja-JP" altLang="en-US" dirty="0" smtClean="0"/>
              <a:t>体的</a:t>
            </a:r>
            <a:r>
              <a:rPr lang="ja-JP" altLang="en-US" dirty="0"/>
              <a:t>な内容について打合せを行い、内容を決定します。</a:t>
            </a:r>
          </a:p>
          <a:p>
            <a:endParaRPr lang="en-US" altLang="ja-JP" dirty="0" smtClean="0"/>
          </a:p>
          <a:p>
            <a:r>
              <a:rPr lang="en-US" altLang="ja-JP" dirty="0" smtClean="0"/>
              <a:t>4.</a:t>
            </a:r>
            <a:r>
              <a:rPr lang="ja-JP" altLang="en-US" dirty="0" smtClean="0"/>
              <a:t>　当日</a:t>
            </a:r>
            <a:r>
              <a:rPr lang="ja-JP" altLang="en-US" dirty="0"/>
              <a:t>は、スポーツ推進</a:t>
            </a:r>
            <a:r>
              <a:rPr lang="ja-JP" altLang="en-US" dirty="0" smtClean="0"/>
              <a:t>委員が</a:t>
            </a:r>
            <a:r>
              <a:rPr lang="ja-JP" altLang="en-US" dirty="0"/>
              <a:t>親切</a:t>
            </a:r>
            <a:r>
              <a:rPr lang="ja-JP" altLang="en-US" dirty="0" smtClean="0"/>
              <a:t>・</a:t>
            </a:r>
            <a:r>
              <a:rPr lang="ja-JP" altLang="en-US" dirty="0"/>
              <a:t>丁寧にニュースポーツ教室を行いますので、ルール</a:t>
            </a:r>
            <a:r>
              <a:rPr lang="ja-JP" altLang="en-US" dirty="0" smtClean="0"/>
              <a:t>を守って、</a:t>
            </a:r>
            <a:endParaRPr lang="en-US" altLang="ja-JP" dirty="0" smtClean="0"/>
          </a:p>
          <a:p>
            <a:r>
              <a:rPr lang="ja-JP" altLang="en-US" dirty="0"/>
              <a:t>　</a:t>
            </a:r>
            <a:r>
              <a:rPr lang="ja-JP" altLang="en-US" dirty="0" smtClean="0"/>
              <a:t>思い切り</a:t>
            </a:r>
            <a:r>
              <a:rPr lang="ja-JP" altLang="en-US" dirty="0"/>
              <a:t>楽しんでください！</a:t>
            </a:r>
          </a:p>
        </p:txBody>
      </p:sp>
      <p:pic>
        <p:nvPicPr>
          <p:cNvPr id="20" name="図 19" descr="スーパーカロムの写真"/>
          <p:cNvPicPr>
            <a:picLocks noChangeArrowheads="1"/>
          </p:cNvPicPr>
          <p:nvPr/>
        </p:nvPicPr>
        <p:blipFill rotWithShape="1">
          <a:blip r:embed="rId2">
            <a:extLst>
              <a:ext uri="{28A0092B-C50C-407E-A947-70E740481C1C}">
                <a14:useLocalDpi xmlns:a14="http://schemas.microsoft.com/office/drawing/2010/main" val="0"/>
              </a:ext>
            </a:extLst>
          </a:blip>
          <a:srcRect t="-616" r="3364" b="616"/>
          <a:stretch/>
        </p:blipFill>
        <p:spPr bwMode="auto">
          <a:xfrm>
            <a:off x="1598206" y="12715205"/>
            <a:ext cx="2150475" cy="1684575"/>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pic>
        <p:nvPicPr>
          <p:cNvPr id="21" name="図 20" descr="C:\Users\101527\AppData\Local\Microsoft\Windows\INetCache\Content.Word\IMG_0805.JPG"/>
          <p:cNvPicPr>
            <a:picLocks noChangeAspect="1"/>
          </p:cNvPicPr>
          <p:nvPr/>
        </p:nvPicPr>
        <p:blipFill rotWithShape="1">
          <a:blip r:embed="rId3" cstate="print">
            <a:extLst>
              <a:ext uri="{28A0092B-C50C-407E-A947-70E740481C1C}">
                <a14:useLocalDpi xmlns:a14="http://schemas.microsoft.com/office/drawing/2010/main" val="0"/>
              </a:ext>
            </a:extLst>
          </a:blip>
          <a:srcRect r="800" b="1537"/>
          <a:stretch/>
        </p:blipFill>
        <p:spPr bwMode="auto">
          <a:xfrm>
            <a:off x="8273518" y="12715205"/>
            <a:ext cx="2153650" cy="1684575"/>
          </a:xfrm>
          <a:prstGeom prst="rect">
            <a:avLst/>
          </a:prstGeom>
          <a:noFill/>
          <a:ln w="19050">
            <a:solidFill>
              <a:srgbClr val="FF0000"/>
            </a:solidFill>
          </a:ln>
        </p:spPr>
      </p:pic>
      <p:pic>
        <p:nvPicPr>
          <p:cNvPr id="22" name="図 21" descr="\\HKN0404\RDSH_UserData\101527\Downloads\1620px-Paralympics_Beijing_2008_286.jpg"/>
          <p:cNvPicPr>
            <a:picLocks noChangeAspect="1"/>
          </p:cNvPicPr>
          <p:nvPr/>
        </p:nvPicPr>
        <p:blipFill rotWithShape="1">
          <a:blip r:embed="rId4" cstate="print">
            <a:extLst>
              <a:ext uri="{28A0092B-C50C-407E-A947-70E740481C1C}">
                <a14:useLocalDpi xmlns:a14="http://schemas.microsoft.com/office/drawing/2010/main" val="0"/>
              </a:ext>
            </a:extLst>
          </a:blip>
          <a:srcRect l="15126" t="-2" b="200"/>
          <a:stretch/>
        </p:blipFill>
        <p:spPr bwMode="auto">
          <a:xfrm>
            <a:off x="4935862" y="12715205"/>
            <a:ext cx="2150475" cy="1684575"/>
          </a:xfrm>
          <a:prstGeom prst="rect">
            <a:avLst/>
          </a:prstGeom>
          <a:noFill/>
          <a:ln w="19050">
            <a:solidFill>
              <a:srgbClr val="FF0000"/>
            </a:solidFill>
          </a:ln>
        </p:spPr>
      </p:pic>
      <p:sp>
        <p:nvSpPr>
          <p:cNvPr id="23" name="テキスト ボックス 22"/>
          <p:cNvSpPr txBox="1"/>
          <p:nvPr/>
        </p:nvSpPr>
        <p:spPr>
          <a:xfrm>
            <a:off x="1773196" y="14399780"/>
            <a:ext cx="1800493" cy="369332"/>
          </a:xfrm>
          <a:prstGeom prst="rect">
            <a:avLst/>
          </a:prstGeom>
          <a:noFill/>
        </p:spPr>
        <p:txBody>
          <a:bodyPr wrap="none" rtlCol="0">
            <a:spAutoFit/>
          </a:bodyPr>
          <a:lstStyle/>
          <a:p>
            <a:r>
              <a:rPr kumimoji="1" lang="ja-JP" altLang="en-US" dirty="0" smtClean="0"/>
              <a:t>スーパーカロム</a:t>
            </a:r>
          </a:p>
        </p:txBody>
      </p:sp>
      <p:sp>
        <p:nvSpPr>
          <p:cNvPr id="24" name="テキスト ボックス 23"/>
          <p:cNvSpPr txBox="1"/>
          <p:nvPr/>
        </p:nvSpPr>
        <p:spPr>
          <a:xfrm>
            <a:off x="5457101" y="14399780"/>
            <a:ext cx="1107996" cy="369332"/>
          </a:xfrm>
          <a:prstGeom prst="rect">
            <a:avLst/>
          </a:prstGeom>
          <a:noFill/>
        </p:spPr>
        <p:txBody>
          <a:bodyPr wrap="none" rtlCol="0">
            <a:spAutoFit/>
          </a:bodyPr>
          <a:lstStyle/>
          <a:p>
            <a:r>
              <a:rPr kumimoji="1" lang="ja-JP" altLang="en-US" dirty="0" smtClean="0"/>
              <a:t>ボッチャ</a:t>
            </a:r>
          </a:p>
        </p:txBody>
      </p:sp>
      <p:sp>
        <p:nvSpPr>
          <p:cNvPr id="25" name="テキスト ボックス 24"/>
          <p:cNvSpPr txBox="1"/>
          <p:nvPr/>
        </p:nvSpPr>
        <p:spPr>
          <a:xfrm>
            <a:off x="8680929" y="14399780"/>
            <a:ext cx="1338828" cy="369332"/>
          </a:xfrm>
          <a:prstGeom prst="rect">
            <a:avLst/>
          </a:prstGeom>
          <a:noFill/>
        </p:spPr>
        <p:txBody>
          <a:bodyPr wrap="none" rtlCol="0">
            <a:spAutoFit/>
          </a:bodyPr>
          <a:lstStyle/>
          <a:p>
            <a:r>
              <a:rPr kumimoji="1" lang="ja-JP" altLang="en-US" dirty="0" smtClean="0"/>
              <a:t>囲碁ボール</a:t>
            </a:r>
          </a:p>
        </p:txBody>
      </p:sp>
      <p:sp>
        <p:nvSpPr>
          <p:cNvPr id="27" name="テキスト ボックス 26"/>
          <p:cNvSpPr txBox="1"/>
          <p:nvPr/>
        </p:nvSpPr>
        <p:spPr>
          <a:xfrm>
            <a:off x="1003300" y="14691340"/>
            <a:ext cx="9187130" cy="369332"/>
          </a:xfrm>
          <a:prstGeom prst="rect">
            <a:avLst/>
          </a:prstGeom>
          <a:noFill/>
        </p:spPr>
        <p:txBody>
          <a:bodyPr wrap="none" rtlCol="0">
            <a:spAutoFit/>
          </a:bodyPr>
          <a:lstStyle/>
          <a:p>
            <a:r>
              <a:rPr kumimoji="1" lang="ja-JP" altLang="en-US" dirty="0" smtClean="0"/>
              <a:t>このほかにも、様々なニュースポーツがありますので、ぜひお気軽にご相談ください！</a:t>
            </a:r>
          </a:p>
        </p:txBody>
      </p:sp>
      <p:sp>
        <p:nvSpPr>
          <p:cNvPr id="29" name="テキスト ボックス 28"/>
          <p:cNvSpPr txBox="1"/>
          <p:nvPr/>
        </p:nvSpPr>
        <p:spPr>
          <a:xfrm>
            <a:off x="855541" y="15116250"/>
            <a:ext cx="10833415" cy="923330"/>
          </a:xfrm>
          <a:prstGeom prst="rect">
            <a:avLst/>
          </a:prstGeom>
          <a:noFill/>
          <a:ln>
            <a:solidFill>
              <a:schemeClr val="tx1"/>
            </a:solidFill>
          </a:ln>
        </p:spPr>
        <p:txBody>
          <a:bodyPr wrap="none" rtlCol="0">
            <a:spAutoFit/>
          </a:bodyPr>
          <a:lstStyle/>
          <a:p>
            <a:r>
              <a:rPr kumimoji="1" lang="ja-JP" altLang="en-US" b="1" u="sng" dirty="0" smtClean="0"/>
              <a:t>彦根市スポーツ推進委員事務局</a:t>
            </a:r>
            <a:r>
              <a:rPr kumimoji="1" lang="ja-JP" altLang="en-US" dirty="0" smtClean="0"/>
              <a:t>　彦根市元町</a:t>
            </a:r>
            <a:r>
              <a:rPr kumimoji="1" lang="en-US" altLang="ja-JP" dirty="0" smtClean="0"/>
              <a:t>4</a:t>
            </a:r>
            <a:r>
              <a:rPr kumimoji="1" lang="ja-JP" altLang="en-US" dirty="0" smtClean="0"/>
              <a:t>番</a:t>
            </a:r>
            <a:r>
              <a:rPr kumimoji="1" lang="en-US" altLang="ja-JP" dirty="0" smtClean="0"/>
              <a:t>2</a:t>
            </a:r>
            <a:r>
              <a:rPr kumimoji="1" lang="ja-JP" altLang="en-US" dirty="0" smtClean="0"/>
              <a:t>号</a:t>
            </a:r>
            <a:r>
              <a:rPr kumimoji="1" lang="en-US" altLang="ja-JP" dirty="0" smtClean="0"/>
              <a:t>(</a:t>
            </a:r>
            <a:r>
              <a:rPr kumimoji="1" lang="ja-JP" altLang="en-US" dirty="0" smtClean="0"/>
              <a:t>彦根市役所 本庁舎</a:t>
            </a:r>
            <a:r>
              <a:rPr kumimoji="1" lang="en-US" altLang="ja-JP" dirty="0" smtClean="0"/>
              <a:t>4</a:t>
            </a:r>
            <a:r>
              <a:rPr kumimoji="1" lang="ja-JP" altLang="en-US" dirty="0" smtClean="0"/>
              <a:t>階</a:t>
            </a:r>
            <a:r>
              <a:rPr kumimoji="1" lang="en-US" altLang="ja-JP" dirty="0" smtClean="0"/>
              <a:t>)</a:t>
            </a:r>
            <a:r>
              <a:rPr kumimoji="1" lang="ja-JP" altLang="en-US" dirty="0" smtClean="0"/>
              <a:t>　彦根市スポーツ振興課内</a:t>
            </a:r>
            <a:endParaRPr kumimoji="1" lang="en-US" altLang="ja-JP" dirty="0" smtClean="0"/>
          </a:p>
          <a:p>
            <a:r>
              <a:rPr kumimoji="1" lang="ja-JP" altLang="en-US" dirty="0"/>
              <a:t>　</a:t>
            </a:r>
            <a:r>
              <a:rPr kumimoji="1" lang="ja-JP" altLang="en-US" dirty="0" smtClean="0"/>
              <a:t>　　　　　　　　　　　　　　</a:t>
            </a:r>
            <a:r>
              <a:rPr kumimoji="1" lang="en-US" altLang="ja-JP" dirty="0" smtClean="0"/>
              <a:t>TEL</a:t>
            </a:r>
            <a:r>
              <a:rPr kumimoji="1" lang="ja-JP" altLang="en-US" dirty="0" smtClean="0"/>
              <a:t>：</a:t>
            </a:r>
            <a:r>
              <a:rPr kumimoji="1" lang="en-US" altLang="ja-JP" dirty="0" smtClean="0"/>
              <a:t>0749-22-5955</a:t>
            </a:r>
            <a:r>
              <a:rPr kumimoji="1" lang="ja-JP" altLang="en-US" dirty="0" smtClean="0"/>
              <a:t>／</a:t>
            </a:r>
            <a:r>
              <a:rPr kumimoji="1" lang="en-US" altLang="ja-JP" dirty="0" smtClean="0"/>
              <a:t>FAX</a:t>
            </a:r>
            <a:r>
              <a:rPr kumimoji="1" lang="ja-JP" altLang="en-US" dirty="0" smtClean="0"/>
              <a:t>：</a:t>
            </a:r>
            <a:r>
              <a:rPr kumimoji="1" lang="en-US" altLang="ja-JP" dirty="0" smtClean="0"/>
              <a:t>0749-23-2660</a:t>
            </a:r>
            <a:endParaRPr kumimoji="1" lang="en-US" altLang="ja-JP" dirty="0"/>
          </a:p>
          <a:p>
            <a:r>
              <a:rPr kumimoji="1" lang="ja-JP" altLang="en-US" dirty="0" smtClean="0"/>
              <a:t>　　　　　　　　　　　　　　　</a:t>
            </a:r>
            <a:r>
              <a:rPr kumimoji="1" lang="en-US" altLang="ja-JP" dirty="0"/>
              <a:t>E-Mail</a:t>
            </a:r>
            <a:r>
              <a:rPr kumimoji="1" lang="ja-JP" altLang="en-US" dirty="0"/>
              <a:t>：</a:t>
            </a:r>
            <a:r>
              <a:rPr kumimoji="1" lang="en-US" altLang="ja-JP" dirty="0"/>
              <a:t>sports@ma.city.hikone.shiga.jp</a:t>
            </a:r>
            <a:endParaRPr kumimoji="1" lang="ja-JP" altLang="en-US" dirty="0" smtClean="0"/>
          </a:p>
        </p:txBody>
      </p:sp>
    </p:spTree>
    <p:extLst>
      <p:ext uri="{BB962C8B-B14F-4D97-AF65-F5344CB8AC3E}">
        <p14:creationId xmlns:p14="http://schemas.microsoft.com/office/powerpoint/2010/main" val="295937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04446" y="439199"/>
            <a:ext cx="11431195" cy="1200329"/>
          </a:xfrm>
          <a:prstGeom prst="rect">
            <a:avLst/>
          </a:prstGeom>
          <a:noFill/>
        </p:spPr>
        <p:txBody>
          <a:bodyPr wrap="square" lIns="91440" tIns="45720" rIns="91440" bIns="45720">
            <a:spAutoFit/>
          </a:bodyPr>
          <a:lstStyle/>
          <a:p>
            <a:pPr algn="ctr"/>
            <a:r>
              <a:rPr lang="ja-JP" altLang="en-US"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出前講座</a:t>
            </a:r>
            <a:r>
              <a:rPr lang="en-US" altLang="ja-JP"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a:t>
            </a:r>
            <a:r>
              <a:rPr lang="ja-JP" altLang="en-US"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楽スポ</a:t>
            </a:r>
            <a:r>
              <a:rPr lang="en-US" altLang="ja-JP"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a:t>
            </a:r>
            <a:r>
              <a:rPr lang="ja-JP" altLang="en-US" sz="72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rPr>
              <a:t>申込書</a:t>
            </a:r>
            <a:endParaRPr lang="ja-JP" altLang="en-US" sz="7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HG創英角ﾎﾟｯﾌﾟ体" panose="040B0A09000000000000" pitchFamily="49" charset="-128"/>
              <a:ea typeface="HG創英角ﾎﾟｯﾌﾟ体" panose="040B0A09000000000000" pitchFamily="49" charset="-128"/>
            </a:endParaRPr>
          </a:p>
        </p:txBody>
      </p:sp>
      <p:sp>
        <p:nvSpPr>
          <p:cNvPr id="3" name="テキスト ボックス 2"/>
          <p:cNvSpPr txBox="1"/>
          <p:nvPr/>
        </p:nvSpPr>
        <p:spPr>
          <a:xfrm>
            <a:off x="8407400" y="1955800"/>
            <a:ext cx="2031325" cy="369332"/>
          </a:xfrm>
          <a:prstGeom prst="rect">
            <a:avLst/>
          </a:prstGeom>
          <a:noFill/>
        </p:spPr>
        <p:txBody>
          <a:bodyPr wrap="none" rtlCol="0">
            <a:spAutoFit/>
          </a:bodyPr>
          <a:lstStyle/>
          <a:p>
            <a:r>
              <a:rPr kumimoji="1" lang="ja-JP" altLang="en-US" dirty="0" smtClean="0"/>
              <a:t>令和</a:t>
            </a:r>
            <a:r>
              <a:rPr kumimoji="1" lang="ja-JP" altLang="en-US" dirty="0"/>
              <a:t>　</a:t>
            </a:r>
            <a:r>
              <a:rPr kumimoji="1" lang="ja-JP" altLang="en-US" dirty="0" smtClean="0"/>
              <a:t>年</a:t>
            </a:r>
            <a:r>
              <a:rPr kumimoji="1" lang="ja-JP" altLang="en-US" dirty="0"/>
              <a:t>　</a:t>
            </a:r>
            <a:r>
              <a:rPr kumimoji="1" lang="ja-JP" altLang="en-US" dirty="0" smtClean="0"/>
              <a:t>月</a:t>
            </a:r>
            <a:r>
              <a:rPr kumimoji="1" lang="ja-JP" altLang="en-US" dirty="0"/>
              <a:t>　</a:t>
            </a:r>
            <a:r>
              <a:rPr kumimoji="1" lang="ja-JP" altLang="en-US" dirty="0" smtClean="0"/>
              <a:t>日</a:t>
            </a:r>
          </a:p>
        </p:txBody>
      </p:sp>
      <p:sp>
        <p:nvSpPr>
          <p:cNvPr id="4" name="テキスト ボックス 3"/>
          <p:cNvSpPr txBox="1"/>
          <p:nvPr/>
        </p:nvSpPr>
        <p:spPr>
          <a:xfrm>
            <a:off x="6229628" y="2845306"/>
            <a:ext cx="5606022" cy="2031325"/>
          </a:xfrm>
          <a:prstGeom prst="rect">
            <a:avLst/>
          </a:prstGeom>
          <a:noFill/>
        </p:spPr>
        <p:txBody>
          <a:bodyPr wrap="none" rtlCol="0">
            <a:spAutoFit/>
          </a:bodyPr>
          <a:lstStyle/>
          <a:p>
            <a:r>
              <a:rPr kumimoji="1" lang="ja-JP" altLang="en-US" u="sng" dirty="0" smtClean="0"/>
              <a:t>住　所：</a:t>
            </a:r>
            <a:r>
              <a:rPr kumimoji="1" lang="ja-JP" altLang="en-US" u="sng" dirty="0"/>
              <a:t>　</a:t>
            </a:r>
            <a:r>
              <a:rPr kumimoji="1" lang="ja-JP" altLang="en-US" u="sng" dirty="0" smtClean="0"/>
              <a:t>　　　　　　　　　　　　　　　　　　</a:t>
            </a:r>
            <a:endParaRPr kumimoji="1" lang="en-US" altLang="ja-JP" u="sng" dirty="0" smtClean="0"/>
          </a:p>
          <a:p>
            <a:endParaRPr kumimoji="1" lang="en-US" altLang="ja-JP" dirty="0" smtClean="0"/>
          </a:p>
          <a:p>
            <a:r>
              <a:rPr kumimoji="1" lang="ja-JP" altLang="en-US" u="sng" dirty="0" smtClean="0"/>
              <a:t>団体名：</a:t>
            </a:r>
            <a:r>
              <a:rPr kumimoji="1" lang="ja-JP" altLang="en-US" u="sng" dirty="0"/>
              <a:t>　</a:t>
            </a:r>
            <a:r>
              <a:rPr kumimoji="1" lang="ja-JP" altLang="en-US" u="sng" dirty="0" smtClean="0"/>
              <a:t>　　　　　　　　     　　　　　　　　　</a:t>
            </a:r>
            <a:endParaRPr kumimoji="1" lang="en-US" altLang="ja-JP" u="sng" dirty="0" smtClean="0"/>
          </a:p>
          <a:p>
            <a:endParaRPr kumimoji="1" lang="en-US" altLang="ja-JP" dirty="0" smtClean="0"/>
          </a:p>
          <a:p>
            <a:r>
              <a:rPr kumimoji="1" lang="ja-JP" altLang="en-US" u="sng" dirty="0" smtClean="0"/>
              <a:t>代表者：</a:t>
            </a:r>
            <a:r>
              <a:rPr kumimoji="1" lang="ja-JP" altLang="en-US" u="sng" dirty="0"/>
              <a:t> </a:t>
            </a:r>
            <a:r>
              <a:rPr kumimoji="1" lang="ja-JP" altLang="en-US" u="sng" dirty="0" smtClean="0"/>
              <a:t>                                            　　　　　　　　　</a:t>
            </a:r>
            <a:endParaRPr kumimoji="1" lang="en-US" altLang="ja-JP" u="sng" dirty="0" smtClean="0"/>
          </a:p>
          <a:p>
            <a:endParaRPr kumimoji="1" lang="en-US" altLang="ja-JP" dirty="0" smtClean="0"/>
          </a:p>
          <a:p>
            <a:r>
              <a:rPr kumimoji="1" lang="ja-JP" altLang="en-US" u="sng" dirty="0" smtClean="0"/>
              <a:t>連絡先：</a:t>
            </a:r>
            <a:r>
              <a:rPr kumimoji="1" lang="en-US" altLang="ja-JP" u="sng" dirty="0"/>
              <a:t> </a:t>
            </a:r>
            <a:r>
              <a:rPr kumimoji="1" lang="en-US" altLang="ja-JP" u="sng" dirty="0" smtClean="0"/>
              <a:t>                                                                  </a:t>
            </a:r>
            <a:r>
              <a:rPr kumimoji="1" lang="ja-JP" altLang="en-US" u="sng" dirty="0" smtClean="0"/>
              <a:t>　　　　</a:t>
            </a:r>
            <a:endParaRPr kumimoji="1" lang="ja-JP" altLang="en-US" sz="2400" u="sng" dirty="0" smtClean="0"/>
          </a:p>
        </p:txBody>
      </p:sp>
      <p:sp>
        <p:nvSpPr>
          <p:cNvPr id="7" name="テキスト ボックス 6"/>
          <p:cNvSpPr txBox="1"/>
          <p:nvPr/>
        </p:nvSpPr>
        <p:spPr>
          <a:xfrm>
            <a:off x="539030" y="5549900"/>
            <a:ext cx="4570482" cy="369332"/>
          </a:xfrm>
          <a:prstGeom prst="rect">
            <a:avLst/>
          </a:prstGeom>
          <a:noFill/>
        </p:spPr>
        <p:txBody>
          <a:bodyPr wrap="none" rtlCol="0">
            <a:spAutoFit/>
          </a:bodyPr>
          <a:lstStyle/>
          <a:p>
            <a:r>
              <a:rPr kumimoji="1" lang="ja-JP" altLang="en-US" dirty="0" smtClean="0"/>
              <a:t>　次のとおり、出前講座を申し込みます。</a:t>
            </a:r>
          </a:p>
        </p:txBody>
      </p:sp>
      <p:sp>
        <p:nvSpPr>
          <p:cNvPr id="8" name="テキスト ボックス 7"/>
          <p:cNvSpPr txBox="1"/>
          <p:nvPr/>
        </p:nvSpPr>
        <p:spPr>
          <a:xfrm>
            <a:off x="539030" y="6375906"/>
            <a:ext cx="11469807" cy="5940088"/>
          </a:xfrm>
          <a:prstGeom prst="rect">
            <a:avLst/>
          </a:prstGeom>
          <a:noFill/>
        </p:spPr>
        <p:txBody>
          <a:bodyPr wrap="none" rtlCol="0">
            <a:spAutoFit/>
          </a:bodyPr>
          <a:lstStyle/>
          <a:p>
            <a:r>
              <a:rPr kumimoji="1" lang="ja-JP" altLang="en-US" sz="2000" u="sng" dirty="0" smtClean="0"/>
              <a:t>開催希望日時：令和　</a:t>
            </a:r>
            <a:r>
              <a:rPr kumimoji="1" lang="en-US" altLang="ja-JP" sz="2000" u="sng" dirty="0"/>
              <a:t> </a:t>
            </a:r>
            <a:r>
              <a:rPr kumimoji="1" lang="ja-JP" altLang="en-US" sz="2000" u="sng" dirty="0" smtClean="0"/>
              <a:t>　年　　月　　日　</a:t>
            </a:r>
            <a:r>
              <a:rPr kumimoji="1" lang="en-US" altLang="ja-JP" sz="2000" u="sng" dirty="0" smtClean="0"/>
              <a:t>(</a:t>
            </a:r>
            <a:r>
              <a:rPr kumimoji="1" lang="ja-JP" altLang="en-US" sz="2000" u="sng" dirty="0"/>
              <a:t>　</a:t>
            </a:r>
            <a:r>
              <a:rPr kumimoji="1" lang="en-US" altLang="ja-JP" sz="2000" u="sng" dirty="0" smtClean="0"/>
              <a:t>)</a:t>
            </a:r>
            <a:r>
              <a:rPr kumimoji="1" lang="ja-JP" altLang="en-US" sz="2000" u="sng" dirty="0" smtClean="0"/>
              <a:t>　　　　：　　　～　　：</a:t>
            </a:r>
            <a:r>
              <a:rPr kumimoji="1" lang="ja-JP" altLang="en-US" sz="2000" u="sng" dirty="0"/>
              <a:t>　</a:t>
            </a:r>
            <a:r>
              <a:rPr kumimoji="1" lang="ja-JP" altLang="en-US" sz="2000" u="sng" dirty="0" smtClean="0"/>
              <a:t>　　　　　　　</a:t>
            </a:r>
            <a:endParaRPr kumimoji="1" lang="en-US" altLang="ja-JP" sz="2000" u="sng" dirty="0" smtClean="0"/>
          </a:p>
          <a:p>
            <a:endParaRPr kumimoji="1" lang="en-US" altLang="ja-JP" sz="2000" dirty="0" smtClean="0"/>
          </a:p>
          <a:p>
            <a:endParaRPr kumimoji="1" lang="en-US" altLang="ja-JP" sz="2000" dirty="0" smtClean="0"/>
          </a:p>
          <a:p>
            <a:r>
              <a:rPr kumimoji="1" lang="ja-JP" altLang="en-US" sz="2000" u="sng" dirty="0" smtClean="0"/>
              <a:t>場　　　　所：</a:t>
            </a:r>
            <a:r>
              <a:rPr kumimoji="1" lang="ja-JP" altLang="en-US" sz="2000" u="sng" dirty="0"/>
              <a:t>　</a:t>
            </a:r>
            <a:r>
              <a:rPr kumimoji="1" lang="ja-JP" altLang="en-US" sz="2000" u="sng" dirty="0" smtClean="0"/>
              <a:t>　　　　　　　                                              　　　　   　　　　　　　　　　　</a:t>
            </a:r>
            <a:endParaRPr kumimoji="1" lang="en-US" altLang="ja-JP" sz="2000" u="sng" dirty="0" smtClean="0"/>
          </a:p>
          <a:p>
            <a:endParaRPr kumimoji="1" lang="en-US" altLang="ja-JP" sz="2000" dirty="0" smtClean="0"/>
          </a:p>
          <a:p>
            <a:endParaRPr kumimoji="1" lang="en-US" altLang="ja-JP" sz="2000" dirty="0" smtClean="0"/>
          </a:p>
          <a:p>
            <a:pPr algn="dist"/>
            <a:r>
              <a:rPr kumimoji="1" lang="ja-JP" altLang="en-US" sz="2000" u="sng" dirty="0" smtClean="0"/>
              <a:t>参   加   人   数：　</a:t>
            </a:r>
            <a:r>
              <a:rPr kumimoji="1" lang="en-US" altLang="ja-JP" sz="2000" u="sng" dirty="0"/>
              <a:t> </a:t>
            </a:r>
            <a:r>
              <a:rPr kumimoji="1" lang="en-US" altLang="ja-JP" sz="2000" u="sng" dirty="0" smtClean="0"/>
              <a:t>                                   </a:t>
            </a:r>
            <a:r>
              <a:rPr kumimoji="1" lang="ja-JP" altLang="en-US" sz="2000" u="sng" dirty="0" smtClean="0"/>
              <a:t>人（　</a:t>
            </a:r>
            <a:r>
              <a:rPr kumimoji="1" lang="en-US" altLang="ja-JP" sz="2000" u="sng" dirty="0"/>
              <a:t> </a:t>
            </a:r>
            <a:r>
              <a:rPr kumimoji="1" lang="en-US" altLang="ja-JP" sz="2000" u="sng" dirty="0" smtClean="0"/>
              <a:t>                                                                            </a:t>
            </a:r>
            <a:r>
              <a:rPr kumimoji="1" lang="ja-JP" altLang="en-US" sz="2000" u="sng" dirty="0" smtClean="0"/>
              <a:t>　　　</a:t>
            </a:r>
            <a:r>
              <a:rPr kumimoji="1" lang="ja-JP" altLang="en-US" sz="2000" u="sng" dirty="0"/>
              <a:t>）</a:t>
            </a:r>
            <a:r>
              <a:rPr kumimoji="1" lang="en-US" altLang="ja-JP" sz="2000" u="sng" dirty="0" smtClean="0"/>
              <a:t>   </a:t>
            </a:r>
          </a:p>
          <a:p>
            <a:pPr algn="dist"/>
            <a:r>
              <a:rPr kumimoji="1" lang="en-US" altLang="ja-JP" sz="2000" dirty="0" smtClean="0"/>
              <a:t>※(</a:t>
            </a:r>
            <a:r>
              <a:rPr kumimoji="1" lang="ja-JP" altLang="en-US" sz="2000" dirty="0" smtClean="0"/>
              <a:t>　　</a:t>
            </a:r>
            <a:r>
              <a:rPr kumimoji="1" lang="en-US" altLang="ja-JP" sz="2000" dirty="0" smtClean="0"/>
              <a:t>)</a:t>
            </a:r>
            <a:r>
              <a:rPr kumimoji="1" lang="ja-JP" altLang="en-US" sz="2000" dirty="0" smtClean="0"/>
              <a:t>内に年齢や学年等が分かれば具体的にご記入ください。</a:t>
            </a:r>
            <a:endParaRPr kumimoji="1" lang="en-US" altLang="ja-JP" sz="2000" dirty="0" smtClean="0"/>
          </a:p>
          <a:p>
            <a:pPr algn="dist"/>
            <a:endParaRPr kumimoji="1" lang="en-US" altLang="ja-JP" sz="2000" dirty="0"/>
          </a:p>
          <a:p>
            <a:pPr algn="dist"/>
            <a:endParaRPr kumimoji="1" lang="en-US" altLang="ja-JP" sz="2000" dirty="0" smtClean="0"/>
          </a:p>
          <a:p>
            <a:pPr algn="dist"/>
            <a:r>
              <a:rPr kumimoji="1" lang="ja-JP" altLang="en-US" sz="2000" u="sng" dirty="0" smtClean="0"/>
              <a:t>備　　考</a:t>
            </a:r>
            <a:r>
              <a:rPr kumimoji="1" lang="ja-JP" altLang="en-US" sz="2000" dirty="0"/>
              <a:t>　</a:t>
            </a:r>
            <a:r>
              <a:rPr kumimoji="1" lang="en-US" altLang="ja-JP" dirty="0" smtClean="0"/>
              <a:t>※</a:t>
            </a:r>
            <a:r>
              <a:rPr kumimoji="1" lang="ja-JP" altLang="en-US" dirty="0" smtClean="0"/>
              <a:t>ご希望のニュースポーツや、出前講座を実施する上で気になることなどをご記入ください。</a:t>
            </a:r>
            <a:endParaRPr kumimoji="1" lang="en-US" altLang="ja-JP" dirty="0" smtClean="0"/>
          </a:p>
          <a:p>
            <a:pPr algn="dist"/>
            <a:endParaRPr kumimoji="1" lang="en-US" altLang="ja-JP" sz="2000" dirty="0"/>
          </a:p>
          <a:p>
            <a:pPr algn="dist"/>
            <a:r>
              <a:rPr kumimoji="1" lang="ja-JP" altLang="en-US" sz="2000" u="dotted" dirty="0" smtClean="0"/>
              <a:t>　</a:t>
            </a:r>
            <a:r>
              <a:rPr kumimoji="1" lang="ja-JP" altLang="en-US" sz="2000" u="dotted" dirty="0"/>
              <a:t>　</a:t>
            </a:r>
            <a:r>
              <a:rPr kumimoji="1" lang="ja-JP" altLang="en-US" sz="2000" u="dotted" dirty="0" smtClean="0"/>
              <a:t>　　　　　　　　　　　　　　　　　　　　　　　　　　　　　　　　　　　　　　　</a:t>
            </a:r>
            <a:endParaRPr kumimoji="1" lang="en-US" altLang="ja-JP" sz="2000" u="dotted" dirty="0" smtClean="0"/>
          </a:p>
          <a:p>
            <a:pPr algn="dist"/>
            <a:endParaRPr kumimoji="1" lang="en-US" altLang="ja-JP" sz="2000" u="dotted" dirty="0" smtClean="0"/>
          </a:p>
          <a:p>
            <a:pPr algn="dist"/>
            <a:r>
              <a:rPr kumimoji="1" lang="ja-JP" altLang="en-US" sz="2000" u="dotted" dirty="0"/>
              <a:t>　</a:t>
            </a:r>
            <a:r>
              <a:rPr kumimoji="1" lang="ja-JP" altLang="en-US" sz="2000" u="dotted" dirty="0" smtClean="0"/>
              <a:t>　　　　　　　　　　　　　　　　　　　　　　　　　　　　　　　　　　　　　　　　</a:t>
            </a:r>
            <a:endParaRPr kumimoji="1" lang="en-US" altLang="ja-JP" sz="2000" u="dotted" dirty="0" smtClean="0"/>
          </a:p>
          <a:p>
            <a:pPr algn="dist"/>
            <a:endParaRPr kumimoji="1" lang="en-US" altLang="ja-JP" sz="2000" u="dotted" dirty="0" smtClean="0"/>
          </a:p>
          <a:p>
            <a:pPr algn="dist"/>
            <a:r>
              <a:rPr kumimoji="1" lang="ja-JP" altLang="en-US" sz="2000" u="dotted" dirty="0"/>
              <a:t>　</a:t>
            </a:r>
            <a:r>
              <a:rPr kumimoji="1" lang="ja-JP" altLang="en-US" sz="2000" u="dotted" dirty="0" smtClean="0"/>
              <a:t>　　　　　　　　　　　　　　　　　　　　　　　　　　　　　　　　　　　　　　　　</a:t>
            </a:r>
            <a:endParaRPr kumimoji="1" lang="en-US" altLang="ja-JP" sz="2000" u="dotted" dirty="0" smtClean="0"/>
          </a:p>
          <a:p>
            <a:pPr algn="dist"/>
            <a:endParaRPr kumimoji="1" lang="en-US" altLang="ja-JP" sz="2000" u="dotted" dirty="0"/>
          </a:p>
          <a:p>
            <a:pPr algn="dist"/>
            <a:r>
              <a:rPr kumimoji="1" lang="ja-JP" altLang="en-US" sz="2000" u="dotted" dirty="0" smtClean="0"/>
              <a:t>　　　　　　　　　　　　　　　　　　　　　　　　　　　　　　　　　　　　　　　　　</a:t>
            </a:r>
            <a:endParaRPr kumimoji="1" lang="en-US" altLang="ja-JP" sz="2000" u="dotted" dirty="0" smtClean="0"/>
          </a:p>
        </p:txBody>
      </p:sp>
      <p:sp>
        <p:nvSpPr>
          <p:cNvPr id="9" name="テキスト ボックス 8"/>
          <p:cNvSpPr txBox="1"/>
          <p:nvPr/>
        </p:nvSpPr>
        <p:spPr>
          <a:xfrm>
            <a:off x="669581" y="14949268"/>
            <a:ext cx="10655481" cy="923330"/>
          </a:xfrm>
          <a:prstGeom prst="rect">
            <a:avLst/>
          </a:prstGeom>
          <a:noFill/>
          <a:ln>
            <a:solidFill>
              <a:schemeClr val="tx1"/>
            </a:solidFill>
          </a:ln>
        </p:spPr>
        <p:txBody>
          <a:bodyPr wrap="none" rtlCol="0">
            <a:spAutoFit/>
          </a:bodyPr>
          <a:lstStyle/>
          <a:p>
            <a:r>
              <a:rPr kumimoji="1" lang="ja-JP" altLang="en-US" b="1" u="sng" dirty="0" smtClean="0"/>
              <a:t>彦根市スポーツ推進委員事務局</a:t>
            </a:r>
            <a:r>
              <a:rPr kumimoji="1" lang="ja-JP" altLang="en-US" dirty="0" smtClean="0"/>
              <a:t>　彦根市元町</a:t>
            </a:r>
            <a:r>
              <a:rPr kumimoji="1" lang="en-US" altLang="ja-JP" dirty="0" smtClean="0"/>
              <a:t>4</a:t>
            </a:r>
            <a:r>
              <a:rPr kumimoji="1" lang="ja-JP" altLang="en-US" dirty="0" smtClean="0"/>
              <a:t>番</a:t>
            </a:r>
            <a:r>
              <a:rPr kumimoji="1" lang="en-US" altLang="ja-JP" dirty="0" smtClean="0"/>
              <a:t>2</a:t>
            </a:r>
            <a:r>
              <a:rPr kumimoji="1" lang="ja-JP" altLang="en-US" dirty="0" smtClean="0"/>
              <a:t>号</a:t>
            </a:r>
            <a:r>
              <a:rPr kumimoji="1" lang="en-US" altLang="ja-JP" dirty="0" smtClean="0"/>
              <a:t>(</a:t>
            </a:r>
            <a:r>
              <a:rPr kumimoji="1" lang="ja-JP" altLang="en-US" dirty="0" smtClean="0"/>
              <a:t>彦根市役所 本庁舎</a:t>
            </a:r>
            <a:r>
              <a:rPr kumimoji="1" lang="en-US" altLang="ja-JP" dirty="0" smtClean="0"/>
              <a:t>4</a:t>
            </a:r>
            <a:r>
              <a:rPr kumimoji="1" lang="ja-JP" altLang="en-US" dirty="0" smtClean="0"/>
              <a:t>階</a:t>
            </a:r>
            <a:r>
              <a:rPr kumimoji="1" lang="en-US" altLang="ja-JP" dirty="0" smtClean="0"/>
              <a:t>)</a:t>
            </a:r>
            <a:r>
              <a:rPr kumimoji="1" lang="ja-JP" altLang="en-US" dirty="0" smtClean="0"/>
              <a:t>　彦根市スポーツ振興課内</a:t>
            </a:r>
            <a:endParaRPr kumimoji="1" lang="en-US" altLang="ja-JP" dirty="0" smtClean="0"/>
          </a:p>
          <a:p>
            <a:r>
              <a:rPr kumimoji="1" lang="ja-JP" altLang="en-US" dirty="0"/>
              <a:t>　</a:t>
            </a:r>
            <a:r>
              <a:rPr kumimoji="1" lang="ja-JP" altLang="en-US" dirty="0" smtClean="0"/>
              <a:t>　　　　　　　　　　　　　　</a:t>
            </a:r>
            <a:r>
              <a:rPr kumimoji="1" lang="en-US" altLang="ja-JP" dirty="0" smtClean="0"/>
              <a:t>TEL</a:t>
            </a:r>
            <a:r>
              <a:rPr kumimoji="1" lang="ja-JP" altLang="en-US" dirty="0" smtClean="0"/>
              <a:t>：</a:t>
            </a:r>
            <a:r>
              <a:rPr kumimoji="1" lang="en-US" altLang="ja-JP" dirty="0" smtClean="0"/>
              <a:t>0749-22-5955</a:t>
            </a:r>
            <a:r>
              <a:rPr kumimoji="1" lang="ja-JP" altLang="en-US" dirty="0" smtClean="0"/>
              <a:t>／</a:t>
            </a:r>
            <a:r>
              <a:rPr kumimoji="1" lang="en-US" altLang="ja-JP" dirty="0" smtClean="0"/>
              <a:t>FAX</a:t>
            </a:r>
            <a:r>
              <a:rPr kumimoji="1" lang="ja-JP" altLang="en-US" dirty="0" smtClean="0"/>
              <a:t>：</a:t>
            </a:r>
            <a:r>
              <a:rPr kumimoji="1" lang="en-US" altLang="ja-JP" dirty="0" smtClean="0"/>
              <a:t>0749-23-2660</a:t>
            </a:r>
            <a:endParaRPr kumimoji="1" lang="en-US" altLang="ja-JP" dirty="0"/>
          </a:p>
          <a:p>
            <a:r>
              <a:rPr kumimoji="1" lang="ja-JP" altLang="en-US" dirty="0" smtClean="0"/>
              <a:t>　　　　　　　　　　　　　　　</a:t>
            </a:r>
            <a:r>
              <a:rPr kumimoji="1" lang="en-US" altLang="ja-JP" dirty="0" smtClean="0"/>
              <a:t>E-Mail</a:t>
            </a:r>
            <a:r>
              <a:rPr kumimoji="1" lang="ja-JP" altLang="en-US" dirty="0" smtClean="0"/>
              <a:t>：</a:t>
            </a:r>
            <a:r>
              <a:rPr kumimoji="1" lang="en-US" altLang="ja-JP" dirty="0" smtClean="0"/>
              <a:t>sports@ma.city.hikone.shiga.jp</a:t>
            </a:r>
            <a:endParaRPr kumimoji="1" lang="ja-JP" altLang="en-US" dirty="0" smtClean="0"/>
          </a:p>
        </p:txBody>
      </p:sp>
      <p:graphicFrame>
        <p:nvGraphicFramePr>
          <p:cNvPr id="10" name="表 9"/>
          <p:cNvGraphicFramePr>
            <a:graphicFrameLocks noGrp="1"/>
          </p:cNvGraphicFramePr>
          <p:nvPr>
            <p:extLst>
              <p:ext uri="{D42A27DB-BD31-4B8C-83A1-F6EECF244321}">
                <p14:modId xmlns:p14="http://schemas.microsoft.com/office/powerpoint/2010/main" val="3542137240"/>
              </p:ext>
            </p:extLst>
          </p:nvPr>
        </p:nvGraphicFramePr>
        <p:xfrm>
          <a:off x="666750" y="12520111"/>
          <a:ext cx="10595025" cy="222504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558903247"/>
                    </a:ext>
                  </a:extLst>
                </a:gridCol>
                <a:gridCol w="9147225">
                  <a:extLst>
                    <a:ext uri="{9D8B030D-6E8A-4147-A177-3AD203B41FA5}">
                      <a16:colId xmlns:a16="http://schemas.microsoft.com/office/drawing/2014/main" val="638409434"/>
                    </a:ext>
                  </a:extLst>
                </a:gridCol>
              </a:tblGrid>
              <a:tr h="370840">
                <a:tc gridSpan="2">
                  <a:txBody>
                    <a:bodyPr/>
                    <a:lstStyle/>
                    <a:p>
                      <a:pPr algn="l"/>
                      <a:r>
                        <a:rPr kumimoji="1" lang="ja-JP" altLang="en-US" sz="1800" dirty="0" smtClean="0"/>
                        <a:t>注意事項</a:t>
                      </a:r>
                      <a:endParaRPr kumimoji="1" lang="ja-JP" altLang="en-US" sz="1800" dirty="0"/>
                    </a:p>
                  </a:txBody>
                  <a:tcPr/>
                </a:tc>
                <a:tc hMerge="1">
                  <a:txBody>
                    <a:bodyPr/>
                    <a:lstStyle/>
                    <a:p>
                      <a:endParaRPr kumimoji="1" lang="ja-JP" altLang="en-US" dirty="0"/>
                    </a:p>
                  </a:txBody>
                  <a:tcPr/>
                </a:tc>
                <a:extLst>
                  <a:ext uri="{0D108BD9-81ED-4DB2-BD59-A6C34878D82A}">
                    <a16:rowId xmlns:a16="http://schemas.microsoft.com/office/drawing/2014/main" val="5461407"/>
                  </a:ext>
                </a:extLst>
              </a:tr>
              <a:tr h="370840">
                <a:tc>
                  <a:txBody>
                    <a:bodyPr/>
                    <a:lstStyle/>
                    <a:p>
                      <a:pPr algn="dist"/>
                      <a:r>
                        <a:rPr kumimoji="1" lang="ja-JP" altLang="en-US" sz="1800" dirty="0" smtClean="0">
                          <a:solidFill>
                            <a:schemeClr val="tx1"/>
                          </a:solidFill>
                        </a:rPr>
                        <a:t>対象</a:t>
                      </a:r>
                      <a:endParaRPr kumimoji="1" lang="ja-JP" altLang="en-US" sz="1800" dirty="0">
                        <a:solidFill>
                          <a:schemeClr val="tx1"/>
                        </a:solidFill>
                      </a:endParaRPr>
                    </a:p>
                  </a:txBody>
                  <a:tcPr/>
                </a:tc>
                <a:tc>
                  <a:txBody>
                    <a:bodyPr/>
                    <a:lstStyle/>
                    <a:p>
                      <a:r>
                        <a:rPr kumimoji="1" lang="ja-JP" altLang="en-US" sz="1800" dirty="0" smtClean="0">
                          <a:solidFill>
                            <a:schemeClr val="tx1"/>
                          </a:solidFill>
                        </a:rPr>
                        <a:t>彦根市内の原則</a:t>
                      </a:r>
                      <a:r>
                        <a:rPr kumimoji="1" lang="en-US" altLang="ja-JP" sz="1800" dirty="0" smtClean="0">
                          <a:solidFill>
                            <a:schemeClr val="tx1"/>
                          </a:solidFill>
                        </a:rPr>
                        <a:t>20</a:t>
                      </a:r>
                      <a:r>
                        <a:rPr kumimoji="1" lang="ja-JP" altLang="en-US" sz="1800" dirty="0" smtClean="0">
                          <a:solidFill>
                            <a:schemeClr val="tx1"/>
                          </a:solidFill>
                        </a:rPr>
                        <a:t>名以上の団体やグループ　</a:t>
                      </a:r>
                      <a:r>
                        <a:rPr kumimoji="1" lang="en-US" altLang="ja-JP" sz="1800" dirty="0" smtClean="0">
                          <a:solidFill>
                            <a:schemeClr val="tx1"/>
                          </a:solidFill>
                        </a:rPr>
                        <a:t>※</a:t>
                      </a:r>
                      <a:r>
                        <a:rPr kumimoji="1" lang="ja-JP" altLang="en-US" sz="1800" dirty="0" smtClean="0">
                          <a:solidFill>
                            <a:schemeClr val="tx1"/>
                          </a:solidFill>
                        </a:rPr>
                        <a:t>少人数の場合はご相談ください。</a:t>
                      </a:r>
                      <a:endParaRPr kumimoji="1" lang="ja-JP" altLang="en-US" sz="1800" dirty="0">
                        <a:solidFill>
                          <a:schemeClr val="tx1"/>
                        </a:solidFill>
                      </a:endParaRPr>
                    </a:p>
                  </a:txBody>
                  <a:tcPr/>
                </a:tc>
                <a:extLst>
                  <a:ext uri="{0D108BD9-81ED-4DB2-BD59-A6C34878D82A}">
                    <a16:rowId xmlns:a16="http://schemas.microsoft.com/office/drawing/2014/main" val="3319279531"/>
                  </a:ext>
                </a:extLst>
              </a:tr>
              <a:tr h="370840">
                <a:tc>
                  <a:txBody>
                    <a:bodyPr/>
                    <a:lstStyle/>
                    <a:p>
                      <a:pPr algn="dist"/>
                      <a:r>
                        <a:rPr kumimoji="1" lang="ja-JP" altLang="en-US" sz="1800" dirty="0" smtClean="0">
                          <a:solidFill>
                            <a:schemeClr val="tx1"/>
                          </a:solidFill>
                        </a:rPr>
                        <a:t>日程</a:t>
                      </a:r>
                      <a:endParaRPr kumimoji="1" lang="ja-JP" altLang="en-US" sz="1800" dirty="0">
                        <a:solidFill>
                          <a:schemeClr val="tx1"/>
                        </a:solidFill>
                      </a:endParaRPr>
                    </a:p>
                  </a:txBody>
                  <a:tcPr/>
                </a:tc>
                <a:tc>
                  <a:txBody>
                    <a:bodyPr/>
                    <a:lstStyle/>
                    <a:p>
                      <a:r>
                        <a:rPr kumimoji="1" lang="ja-JP" altLang="en-US" sz="1800" dirty="0" smtClean="0">
                          <a:solidFill>
                            <a:schemeClr val="tx1"/>
                          </a:solidFill>
                        </a:rPr>
                        <a:t>要相談　</a:t>
                      </a:r>
                      <a:r>
                        <a:rPr kumimoji="1" lang="en-US" altLang="ja-JP" sz="1800" dirty="0" smtClean="0">
                          <a:solidFill>
                            <a:schemeClr val="tx1"/>
                          </a:solidFill>
                        </a:rPr>
                        <a:t>※</a:t>
                      </a:r>
                      <a:r>
                        <a:rPr kumimoji="1" lang="ja-JP" altLang="en-US" sz="1800" dirty="0" smtClean="0">
                          <a:solidFill>
                            <a:schemeClr val="tx1"/>
                          </a:solidFill>
                        </a:rPr>
                        <a:t>希望日の</a:t>
                      </a:r>
                      <a:r>
                        <a:rPr kumimoji="1" lang="en-US" altLang="ja-JP" sz="1800" dirty="0" smtClean="0">
                          <a:solidFill>
                            <a:schemeClr val="tx1"/>
                          </a:solidFill>
                        </a:rPr>
                        <a:t>1</a:t>
                      </a:r>
                      <a:r>
                        <a:rPr kumimoji="1" lang="ja-JP" altLang="en-US" sz="1800" dirty="0" smtClean="0">
                          <a:solidFill>
                            <a:schemeClr val="tx1"/>
                          </a:solidFill>
                        </a:rPr>
                        <a:t>か月ほど前までにお申し込みください。</a:t>
                      </a:r>
                      <a:endParaRPr kumimoji="1" lang="ja-JP" altLang="en-US" sz="1800" dirty="0">
                        <a:solidFill>
                          <a:schemeClr val="tx1"/>
                        </a:solidFill>
                      </a:endParaRPr>
                    </a:p>
                  </a:txBody>
                  <a:tcPr/>
                </a:tc>
                <a:extLst>
                  <a:ext uri="{0D108BD9-81ED-4DB2-BD59-A6C34878D82A}">
                    <a16:rowId xmlns:a16="http://schemas.microsoft.com/office/drawing/2014/main" val="3741243750"/>
                  </a:ext>
                </a:extLst>
              </a:tr>
              <a:tr h="370840">
                <a:tc>
                  <a:txBody>
                    <a:bodyPr/>
                    <a:lstStyle/>
                    <a:p>
                      <a:pPr algn="dist"/>
                      <a:r>
                        <a:rPr kumimoji="1" lang="ja-JP" altLang="en-US" sz="1800" dirty="0" smtClean="0">
                          <a:solidFill>
                            <a:schemeClr val="tx1"/>
                          </a:solidFill>
                        </a:rPr>
                        <a:t>会場・用具</a:t>
                      </a:r>
                      <a:endParaRPr kumimoji="1" lang="ja-JP" altLang="en-US" sz="1800" dirty="0">
                        <a:solidFill>
                          <a:schemeClr val="tx1"/>
                        </a:solidFill>
                      </a:endParaRPr>
                    </a:p>
                  </a:txBody>
                  <a:tcPr/>
                </a:tc>
                <a:tc>
                  <a:txBody>
                    <a:bodyPr/>
                    <a:lstStyle/>
                    <a:p>
                      <a:r>
                        <a:rPr kumimoji="1" lang="ja-JP" altLang="en-US" sz="1800" dirty="0" smtClean="0">
                          <a:solidFill>
                            <a:schemeClr val="tx1"/>
                          </a:solidFill>
                        </a:rPr>
                        <a:t>会場の手配や会場に係る費用のご負担および用具の準備は申込者様でお願いします。</a:t>
                      </a:r>
                      <a:endParaRPr kumimoji="1" lang="ja-JP" altLang="en-US" sz="1800" dirty="0">
                        <a:solidFill>
                          <a:schemeClr val="tx1"/>
                        </a:solidFill>
                      </a:endParaRPr>
                    </a:p>
                  </a:txBody>
                  <a:tcPr/>
                </a:tc>
                <a:extLst>
                  <a:ext uri="{0D108BD9-81ED-4DB2-BD59-A6C34878D82A}">
                    <a16:rowId xmlns:a16="http://schemas.microsoft.com/office/drawing/2014/main" val="3454677489"/>
                  </a:ext>
                </a:extLst>
              </a:tr>
              <a:tr h="370840">
                <a:tc>
                  <a:txBody>
                    <a:bodyPr/>
                    <a:lstStyle/>
                    <a:p>
                      <a:pPr algn="dist"/>
                      <a:r>
                        <a:rPr kumimoji="1" lang="ja-JP" altLang="en-US" sz="1800" dirty="0" smtClean="0">
                          <a:solidFill>
                            <a:schemeClr val="tx1"/>
                          </a:solidFill>
                        </a:rPr>
                        <a:t>申込方法</a:t>
                      </a:r>
                      <a:endParaRPr kumimoji="1" lang="ja-JP" altLang="en-US" sz="1800" dirty="0">
                        <a:solidFill>
                          <a:schemeClr val="tx1"/>
                        </a:solidFill>
                      </a:endParaRPr>
                    </a:p>
                  </a:txBody>
                  <a:tcPr/>
                </a:tc>
                <a:tc>
                  <a:txBody>
                    <a:bodyPr/>
                    <a:lstStyle/>
                    <a:p>
                      <a:r>
                        <a:rPr kumimoji="1" lang="ja-JP" altLang="en-US" sz="1800" dirty="0" smtClean="0">
                          <a:solidFill>
                            <a:schemeClr val="tx1"/>
                          </a:solidFill>
                        </a:rPr>
                        <a:t>必要事項をご記入の上、下記事務局あてにメールや</a:t>
                      </a:r>
                      <a:r>
                        <a:rPr kumimoji="1" lang="en-US" altLang="ja-JP" sz="1800" dirty="0" smtClean="0">
                          <a:solidFill>
                            <a:schemeClr val="tx1"/>
                          </a:solidFill>
                        </a:rPr>
                        <a:t>FAX</a:t>
                      </a:r>
                      <a:r>
                        <a:rPr kumimoji="1" lang="ja-JP" altLang="en-US" sz="1800" dirty="0" smtClean="0">
                          <a:solidFill>
                            <a:schemeClr val="tx1"/>
                          </a:solidFill>
                        </a:rPr>
                        <a:t>等でお申し込みください。</a:t>
                      </a:r>
                      <a:endParaRPr kumimoji="1" lang="ja-JP" altLang="en-US" sz="1800" dirty="0">
                        <a:solidFill>
                          <a:schemeClr val="tx1"/>
                        </a:solidFill>
                      </a:endParaRPr>
                    </a:p>
                  </a:txBody>
                  <a:tcPr/>
                </a:tc>
                <a:extLst>
                  <a:ext uri="{0D108BD9-81ED-4DB2-BD59-A6C34878D82A}">
                    <a16:rowId xmlns:a16="http://schemas.microsoft.com/office/drawing/2014/main" val="4096642087"/>
                  </a:ext>
                </a:extLst>
              </a:tr>
              <a:tr h="370840">
                <a:tc>
                  <a:txBody>
                    <a:bodyPr/>
                    <a:lstStyle/>
                    <a:p>
                      <a:pPr algn="dist"/>
                      <a:r>
                        <a:rPr kumimoji="1" lang="ja-JP" altLang="en-US" sz="1800" dirty="0" smtClean="0">
                          <a:solidFill>
                            <a:schemeClr val="tx1"/>
                          </a:solidFill>
                        </a:rPr>
                        <a:t>その他</a:t>
                      </a:r>
                      <a:endParaRPr kumimoji="1" lang="ja-JP" altLang="en-US" sz="1800" dirty="0">
                        <a:solidFill>
                          <a:schemeClr val="tx1"/>
                        </a:solidFill>
                      </a:endParaRPr>
                    </a:p>
                  </a:txBody>
                  <a:tcPr/>
                </a:tc>
                <a:tc>
                  <a:txBody>
                    <a:bodyPr/>
                    <a:lstStyle/>
                    <a:p>
                      <a:r>
                        <a:rPr kumimoji="1" lang="ja-JP" altLang="en-US" sz="1800" dirty="0" smtClean="0">
                          <a:solidFill>
                            <a:schemeClr val="tx1"/>
                          </a:solidFill>
                        </a:rPr>
                        <a:t>学校行事への出前講座は実施いたしません。</a:t>
                      </a:r>
                      <a:r>
                        <a:rPr kumimoji="1" lang="en-US" altLang="ja-JP" sz="1800" dirty="0" smtClean="0">
                          <a:solidFill>
                            <a:schemeClr val="tx1"/>
                          </a:solidFill>
                        </a:rPr>
                        <a:t>※</a:t>
                      </a:r>
                      <a:r>
                        <a:rPr kumimoji="1" lang="ja-JP" altLang="en-US" sz="1800" smtClean="0">
                          <a:solidFill>
                            <a:schemeClr val="tx1"/>
                          </a:solidFill>
                        </a:rPr>
                        <a:t>役員等へ</a:t>
                      </a:r>
                      <a:r>
                        <a:rPr kumimoji="1" lang="ja-JP" altLang="en-US" sz="1800" dirty="0" smtClean="0">
                          <a:solidFill>
                            <a:schemeClr val="tx1"/>
                          </a:solidFill>
                        </a:rPr>
                        <a:t>の事前講習は実施いたします。</a:t>
                      </a:r>
                      <a:endParaRPr kumimoji="1" lang="ja-JP" altLang="en-US" sz="1800" dirty="0">
                        <a:solidFill>
                          <a:schemeClr val="tx1"/>
                        </a:solidFill>
                      </a:endParaRPr>
                    </a:p>
                  </a:txBody>
                  <a:tcPr/>
                </a:tc>
                <a:extLst>
                  <a:ext uri="{0D108BD9-81ED-4DB2-BD59-A6C34878D82A}">
                    <a16:rowId xmlns:a16="http://schemas.microsoft.com/office/drawing/2014/main" val="2706118389"/>
                  </a:ext>
                </a:extLst>
              </a:tr>
            </a:tbl>
          </a:graphicData>
        </a:graphic>
      </p:graphicFrame>
    </p:spTree>
    <p:extLst>
      <p:ext uri="{BB962C8B-B14F-4D97-AF65-F5344CB8AC3E}">
        <p14:creationId xmlns:p14="http://schemas.microsoft.com/office/powerpoint/2010/main" val="32077141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sz="2400" b="1" u="dottedHeavy"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961</Words>
  <Application>Microsoft Office PowerPoint</Application>
  <PresentationFormat>ユーザー設定</PresentationFormat>
  <Paragraphs>74</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HG創英角ﾎﾟｯﾌﾟ体</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竹内 友希</dc:creator>
  <cp:lastModifiedBy>松田 治憲</cp:lastModifiedBy>
  <cp:revision>24</cp:revision>
  <cp:lastPrinted>2021-05-14T02:18:04Z</cp:lastPrinted>
  <dcterms:created xsi:type="dcterms:W3CDTF">2021-02-26T09:31:20Z</dcterms:created>
  <dcterms:modified xsi:type="dcterms:W3CDTF">2024-05-17T00:38:19Z</dcterms:modified>
</cp:coreProperties>
</file>