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128" y="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>
            <a:extLst>
              <a:ext uri="{FF2B5EF4-FFF2-40B4-BE49-F238E27FC236}">
                <a16:creationId xmlns:a16="http://schemas.microsoft.com/office/drawing/2014/main" id="{C0EC1E44-036E-439D-ADC6-FF7177C3C26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2606" r="50884" b="1404"/>
          <a:stretch/>
        </p:blipFill>
        <p:spPr>
          <a:xfrm>
            <a:off x="139534" y="3556331"/>
            <a:ext cx="2961652" cy="350774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5FCF09D1-69F1-4293-9DCF-BECE1455366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32"/>
          <a:stretch/>
        </p:blipFill>
        <p:spPr>
          <a:xfrm>
            <a:off x="297198" y="1723339"/>
            <a:ext cx="1194854" cy="170433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" name="角丸四角形 2"/>
          <p:cNvSpPr/>
          <p:nvPr/>
        </p:nvSpPr>
        <p:spPr>
          <a:xfrm>
            <a:off x="116632" y="1043608"/>
            <a:ext cx="5040560" cy="545178"/>
          </a:xfrm>
          <a:prstGeom prst="round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①時刻表を見て、どの便に乗るか調べましょう。</a:t>
            </a:r>
          </a:p>
        </p:txBody>
      </p:sp>
      <p:sp>
        <p:nvSpPr>
          <p:cNvPr id="2" name="正方形/長方形 1"/>
          <p:cNvSpPr/>
          <p:nvPr/>
        </p:nvSpPr>
        <p:spPr>
          <a:xfrm rot="21388721">
            <a:off x="227529" y="77199"/>
            <a:ext cx="6120679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ja-JP" altLang="en-US" sz="5400" u="sng" spc="50" dirty="0">
                <a:ln w="11430"/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愛のりタクシー　予約のしかた</a:t>
            </a:r>
            <a:endParaRPr lang="ja-JP" altLang="en-US" sz="5400" u="sng" cap="none" spc="50" dirty="0">
              <a:ln w="11430"/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155787" y="1754753"/>
            <a:ext cx="823221" cy="2880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HGS創英角ﾎﾟｯﾌﾟ体" pitchFamily="50" charset="-128"/>
                <a:ea typeface="HGS創英角ﾎﾟｯﾌﾟ体" pitchFamily="50" charset="-128"/>
              </a:rPr>
              <a:t>時刻表</a:t>
            </a:r>
            <a:endParaRPr kumimoji="1" lang="ja-JP" altLang="en-US" dirty="0">
              <a:solidFill>
                <a:schemeClr val="tx1"/>
              </a:solidFill>
              <a:latin typeface="HGS創英角ﾎﾟｯﾌﾟ体" pitchFamily="50" charset="-128"/>
              <a:ea typeface="HGS創英角ﾎﾟｯﾌﾟ体" pitchFamily="50" charset="-128"/>
            </a:endParaRPr>
          </a:p>
        </p:txBody>
      </p:sp>
      <p:sp>
        <p:nvSpPr>
          <p:cNvPr id="16" name="円/楕円 15"/>
          <p:cNvSpPr/>
          <p:nvPr/>
        </p:nvSpPr>
        <p:spPr>
          <a:xfrm>
            <a:off x="81321" y="3467905"/>
            <a:ext cx="269901" cy="7514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4" name="グループ化 13"/>
          <p:cNvGrpSpPr/>
          <p:nvPr/>
        </p:nvGrpSpPr>
        <p:grpSpPr>
          <a:xfrm>
            <a:off x="1883757" y="1734106"/>
            <a:ext cx="4635861" cy="1687670"/>
            <a:chOff x="227029" y="2067290"/>
            <a:chExt cx="5395723" cy="1872208"/>
          </a:xfrm>
        </p:grpSpPr>
        <p:sp>
          <p:nvSpPr>
            <p:cNvPr id="4" name="メモ 3"/>
            <p:cNvSpPr/>
            <p:nvPr/>
          </p:nvSpPr>
          <p:spPr>
            <a:xfrm>
              <a:off x="227029" y="2067290"/>
              <a:ext cx="5395723" cy="1872208"/>
            </a:xfrm>
            <a:prstGeom prst="foldedCorne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en-US" altLang="ja-JP" dirty="0">
                <a:solidFill>
                  <a:schemeClr val="tx1"/>
                </a:solidFill>
              </a:endParaRPr>
            </a:p>
            <a:p>
              <a:r>
                <a:rPr lang="ja-JP" altLang="en-US" dirty="0">
                  <a:solidFill>
                    <a:schemeClr val="tx1"/>
                  </a:solidFill>
                </a:rPr>
                <a:t>１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・　路線名</a:t>
              </a:r>
              <a:endParaRPr kumimoji="1" lang="en-US" altLang="ja-JP" dirty="0">
                <a:solidFill>
                  <a:schemeClr val="tx1"/>
                </a:solidFill>
              </a:endParaRPr>
            </a:p>
            <a:p>
              <a:endParaRPr kumimoji="1" lang="en-US" altLang="ja-JP" dirty="0">
                <a:solidFill>
                  <a:schemeClr val="tx1"/>
                </a:solidFill>
              </a:endParaRPr>
            </a:p>
            <a:p>
              <a:r>
                <a:rPr lang="ja-JP" altLang="en-US" dirty="0">
                  <a:solidFill>
                    <a:schemeClr val="tx1"/>
                  </a:solidFill>
                </a:rPr>
                <a:t>２・　どこからどこまで？</a:t>
              </a:r>
              <a:endParaRPr lang="en-US" altLang="ja-JP" dirty="0">
                <a:solidFill>
                  <a:schemeClr val="tx1"/>
                </a:solidFill>
              </a:endParaRPr>
            </a:p>
            <a:p>
              <a:endParaRPr kumimoji="1" lang="en-US" altLang="ja-JP" dirty="0">
                <a:solidFill>
                  <a:schemeClr val="tx1"/>
                </a:solidFill>
              </a:endParaRPr>
            </a:p>
            <a:p>
              <a:r>
                <a:rPr kumimoji="1" lang="ja-JP" altLang="en-US" dirty="0">
                  <a:solidFill>
                    <a:schemeClr val="tx1"/>
                  </a:solidFill>
                </a:rPr>
                <a:t>３・　何時何分発？</a:t>
              </a:r>
              <a:endParaRPr kumimoji="1" lang="en-US" altLang="ja-JP" dirty="0">
                <a:solidFill>
                  <a:schemeClr val="tx1"/>
                </a:solidFill>
              </a:endParaRPr>
            </a:p>
            <a:p>
              <a:pPr algn="ctr"/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6" name="直線コネクタ 5"/>
            <p:cNvCxnSpPr/>
            <p:nvPr/>
          </p:nvCxnSpPr>
          <p:spPr>
            <a:xfrm>
              <a:off x="372960" y="2499515"/>
              <a:ext cx="5019310" cy="0"/>
            </a:xfrm>
            <a:prstGeom prst="line">
              <a:avLst/>
            </a:prstGeom>
            <a:ln w="76200" cmpd="thinThick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415234" y="3057617"/>
              <a:ext cx="5019310" cy="0"/>
            </a:xfrm>
            <a:prstGeom prst="line">
              <a:avLst/>
            </a:prstGeom>
            <a:ln w="76200" cmpd="thinThick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362335" y="3697741"/>
              <a:ext cx="5040559" cy="0"/>
            </a:xfrm>
            <a:prstGeom prst="line">
              <a:avLst/>
            </a:prstGeom>
            <a:ln w="76200" cmpd="thinThick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グループ化 25"/>
          <p:cNvGrpSpPr/>
          <p:nvPr/>
        </p:nvGrpSpPr>
        <p:grpSpPr>
          <a:xfrm>
            <a:off x="3240324" y="4644008"/>
            <a:ext cx="3312369" cy="1940074"/>
            <a:chOff x="265525" y="2339752"/>
            <a:chExt cx="5395722" cy="1872208"/>
          </a:xfrm>
        </p:grpSpPr>
        <p:sp>
          <p:nvSpPr>
            <p:cNvPr id="27" name="メモ 26"/>
            <p:cNvSpPr/>
            <p:nvPr/>
          </p:nvSpPr>
          <p:spPr>
            <a:xfrm>
              <a:off x="265525" y="2339752"/>
              <a:ext cx="5395722" cy="1872208"/>
            </a:xfrm>
            <a:prstGeom prst="foldedCorner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en-US" altLang="ja-JP" dirty="0">
                <a:solidFill>
                  <a:schemeClr val="tx1"/>
                </a:solidFill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</a:rPr>
                <a:t>１</a:t>
              </a:r>
              <a:r>
                <a:rPr kumimoji="1" lang="ja-JP" altLang="en-US" sz="1200" dirty="0">
                  <a:solidFill>
                    <a:schemeClr val="tx1"/>
                  </a:solidFill>
                </a:rPr>
                <a:t>・路線名</a:t>
              </a:r>
              <a:r>
                <a:rPr kumimoji="1" lang="ja-JP" altLang="en-US" dirty="0">
                  <a:solidFill>
                    <a:schemeClr val="tx1"/>
                  </a:solidFill>
                </a:rPr>
                <a:t>　　　　</a:t>
              </a:r>
              <a:r>
                <a:rPr lang="ja-JP" altLang="en-US" sz="1400" dirty="0">
                  <a:solidFill>
                    <a:schemeClr val="tx1"/>
                  </a:solidFill>
                </a:rPr>
                <a:t>日夏</a:t>
              </a:r>
              <a:r>
                <a:rPr kumimoji="1" lang="ja-JP" altLang="en-US" sz="1400" dirty="0">
                  <a:solidFill>
                    <a:schemeClr val="tx1"/>
                  </a:solidFill>
                </a:rPr>
                <a:t>線</a:t>
              </a:r>
              <a:endParaRPr kumimoji="1" lang="en-US" altLang="ja-JP" dirty="0">
                <a:solidFill>
                  <a:schemeClr val="tx1"/>
                </a:solidFill>
              </a:endParaRPr>
            </a:p>
            <a:p>
              <a:endParaRPr kumimoji="1" lang="en-US" altLang="ja-JP" dirty="0">
                <a:solidFill>
                  <a:schemeClr val="tx1"/>
                </a:solidFill>
              </a:endParaRPr>
            </a:p>
            <a:p>
              <a:r>
                <a:rPr lang="ja-JP" altLang="en-US" sz="1100" dirty="0">
                  <a:solidFill>
                    <a:schemeClr val="tx1"/>
                  </a:solidFill>
                </a:rPr>
                <a:t>２・どこからどこまで？</a:t>
              </a:r>
              <a:r>
                <a:rPr lang="ja-JP" altLang="en-US" sz="1200" dirty="0">
                  <a:solidFill>
                    <a:schemeClr val="tx1"/>
                  </a:solidFill>
                </a:rPr>
                <a:t>　</a:t>
              </a:r>
              <a:endParaRPr lang="en-US" altLang="ja-JP" sz="1200" dirty="0">
                <a:solidFill>
                  <a:schemeClr val="tx1"/>
                </a:solidFill>
              </a:endParaRPr>
            </a:p>
            <a:p>
              <a:r>
                <a:rPr lang="ja-JP" altLang="en-US" sz="1200" dirty="0">
                  <a:solidFill>
                    <a:schemeClr val="tx1"/>
                  </a:solidFill>
                </a:rPr>
                <a:t>　　　　　　　子どもセンター　から　豊郷駅　まで</a:t>
              </a:r>
              <a:endParaRPr lang="en-US" altLang="ja-JP" sz="1200" dirty="0">
                <a:solidFill>
                  <a:schemeClr val="tx1"/>
                </a:solidFill>
              </a:endParaRPr>
            </a:p>
            <a:p>
              <a:endParaRPr kumimoji="1" lang="en-US" altLang="ja-JP" dirty="0">
                <a:solidFill>
                  <a:schemeClr val="tx1"/>
                </a:solidFill>
              </a:endParaRPr>
            </a:p>
            <a:p>
              <a:r>
                <a:rPr kumimoji="1" lang="ja-JP" altLang="en-US" sz="1200" dirty="0">
                  <a:solidFill>
                    <a:schemeClr val="tx1"/>
                  </a:solidFill>
                </a:rPr>
                <a:t>３・何時何分発？　　１４時</a:t>
              </a:r>
              <a:r>
                <a:rPr lang="ja-JP" altLang="en-US" sz="1200" dirty="0">
                  <a:solidFill>
                    <a:schemeClr val="tx1"/>
                  </a:solidFill>
                </a:rPr>
                <a:t>２</a:t>
              </a:r>
              <a:r>
                <a:rPr kumimoji="1" lang="ja-JP" altLang="en-US" sz="1200" dirty="0">
                  <a:solidFill>
                    <a:schemeClr val="tx1"/>
                  </a:solidFill>
                </a:rPr>
                <a:t>８分　発</a:t>
              </a:r>
              <a:endParaRPr kumimoji="1" lang="en-US" altLang="ja-JP" sz="1200" dirty="0">
                <a:solidFill>
                  <a:schemeClr val="tx1"/>
                </a:solidFill>
              </a:endParaRPr>
            </a:p>
            <a:p>
              <a:endParaRPr lang="en-US" altLang="ja-JP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直線コネクタ 27"/>
            <p:cNvCxnSpPr/>
            <p:nvPr/>
          </p:nvCxnSpPr>
          <p:spPr>
            <a:xfrm>
              <a:off x="395482" y="2826176"/>
              <a:ext cx="5019310" cy="0"/>
            </a:xfrm>
            <a:prstGeom prst="line">
              <a:avLst/>
            </a:prstGeom>
            <a:ln w="76200" cmpd="thinThick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線コネクタ 28"/>
            <p:cNvCxnSpPr/>
            <p:nvPr/>
          </p:nvCxnSpPr>
          <p:spPr>
            <a:xfrm>
              <a:off x="395482" y="3451577"/>
              <a:ext cx="5019310" cy="0"/>
            </a:xfrm>
            <a:prstGeom prst="line">
              <a:avLst/>
            </a:prstGeom>
            <a:ln w="76200" cmpd="thinThick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線コネクタ 29"/>
            <p:cNvCxnSpPr/>
            <p:nvPr/>
          </p:nvCxnSpPr>
          <p:spPr>
            <a:xfrm>
              <a:off x="395482" y="3868512"/>
              <a:ext cx="5040559" cy="0"/>
            </a:xfrm>
            <a:prstGeom prst="line">
              <a:avLst/>
            </a:prstGeom>
            <a:ln w="76200" cmpd="thinThick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直線矢印コネクタ 18"/>
          <p:cNvCxnSpPr>
            <a:cxnSpLocks/>
          </p:cNvCxnSpPr>
          <p:nvPr/>
        </p:nvCxnSpPr>
        <p:spPr>
          <a:xfrm flipH="1">
            <a:off x="351222" y="2064167"/>
            <a:ext cx="1613386" cy="1816749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角丸四角形 24"/>
          <p:cNvSpPr/>
          <p:nvPr/>
        </p:nvSpPr>
        <p:spPr>
          <a:xfrm>
            <a:off x="389417" y="6317774"/>
            <a:ext cx="712807" cy="109368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角丸四角形 30"/>
          <p:cNvSpPr/>
          <p:nvPr/>
        </p:nvSpPr>
        <p:spPr>
          <a:xfrm>
            <a:off x="2348880" y="5515706"/>
            <a:ext cx="133856" cy="108119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角丸四角形 33"/>
          <p:cNvSpPr/>
          <p:nvPr/>
        </p:nvSpPr>
        <p:spPr>
          <a:xfrm>
            <a:off x="419020" y="5515706"/>
            <a:ext cx="754254" cy="109367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/>
          <p:cNvSpPr/>
          <p:nvPr/>
        </p:nvSpPr>
        <p:spPr>
          <a:xfrm>
            <a:off x="117376" y="7140186"/>
            <a:ext cx="3023592" cy="598529"/>
          </a:xfrm>
          <a:prstGeom prst="round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②電話で予約をしましょう。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2" name="横巻き 31"/>
          <p:cNvSpPr/>
          <p:nvPr/>
        </p:nvSpPr>
        <p:spPr>
          <a:xfrm>
            <a:off x="3287868" y="4330452"/>
            <a:ext cx="1484820" cy="432048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例えば・・・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3529101" y="6948264"/>
            <a:ext cx="3023592" cy="646436"/>
          </a:xfrm>
          <a:prstGeom prst="round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近江タクシー㈱彦根営業所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☎　（０７４９）２２－１１１１</a:t>
            </a:r>
          </a:p>
        </p:txBody>
      </p:sp>
      <p:sp>
        <p:nvSpPr>
          <p:cNvPr id="33" name="円形吹き出し 32"/>
          <p:cNvSpPr/>
          <p:nvPr/>
        </p:nvSpPr>
        <p:spPr>
          <a:xfrm>
            <a:off x="288542" y="7772290"/>
            <a:ext cx="2351622" cy="576064"/>
          </a:xfrm>
          <a:prstGeom prst="wedgeEllipseCallout">
            <a:avLst>
              <a:gd name="adj1" fmla="val -32984"/>
              <a:gd name="adj2" fmla="val 92262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愛のり　</a:t>
            </a:r>
            <a:endParaRPr kumimoji="1" lang="en-US" altLang="ja-JP" b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お願いします</a:t>
            </a:r>
          </a:p>
        </p:txBody>
      </p:sp>
      <p:sp>
        <p:nvSpPr>
          <p:cNvPr id="38" name="正方形/長方形 37"/>
          <p:cNvSpPr/>
          <p:nvPr/>
        </p:nvSpPr>
        <p:spPr>
          <a:xfrm>
            <a:off x="36121" y="7750908"/>
            <a:ext cx="942887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en-US" sz="2000" b="1" cap="none" spc="0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最初に</a:t>
            </a:r>
            <a:endParaRPr lang="ja-JP" altLang="en-US" sz="54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1084834" y="8276346"/>
            <a:ext cx="2488182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en-US" sz="2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と一言お願いします。</a:t>
            </a:r>
            <a:endParaRPr lang="ja-JP" altLang="en-US" sz="5400" b="1" cap="none" spc="0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2997161" y="3814251"/>
            <a:ext cx="393409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ja-JP" cap="none" spc="50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※</a:t>
            </a:r>
            <a:r>
              <a:rPr lang="ja-JP" altLang="en-US" cap="none" spc="50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帰りの予約も</a:t>
            </a:r>
            <a:r>
              <a:rPr lang="ja-JP" altLang="en-US" spc="50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、いっしょに</a:t>
            </a:r>
            <a:r>
              <a:rPr lang="ja-JP" altLang="en-US" cap="none" spc="50" dirty="0">
                <a:ln w="11430">
                  <a:solidFill>
                    <a:srgbClr val="FF0000"/>
                  </a:solidFill>
                </a:ln>
                <a:solidFill>
                  <a:srgbClr val="FF0000"/>
                </a:solidFill>
              </a:rPr>
              <a:t>できます。</a:t>
            </a:r>
            <a:endParaRPr lang="ja-JP" altLang="en-US" sz="5400" cap="none" spc="50" dirty="0">
              <a:ln w="11430"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1" name="右矢印 40"/>
          <p:cNvSpPr/>
          <p:nvPr/>
        </p:nvSpPr>
        <p:spPr>
          <a:xfrm>
            <a:off x="3055557" y="7020272"/>
            <a:ext cx="600447" cy="5024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>
            <a:off x="3458642" y="7724383"/>
            <a:ext cx="3282726" cy="124010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</a:rPr>
              <a:t>☆予約は、</a:t>
            </a:r>
            <a:r>
              <a:rPr kumimoji="1" lang="ja-JP" altLang="en-US" sz="1400" b="1" u="sng" dirty="0">
                <a:solidFill>
                  <a:schemeClr val="tx1"/>
                </a:solidFill>
              </a:rPr>
              <a:t>発車の１時間前まで</a:t>
            </a:r>
            <a:r>
              <a:rPr kumimoji="1" lang="ja-JP" altLang="en-US" sz="1400" dirty="0">
                <a:solidFill>
                  <a:schemeClr val="tx1"/>
                </a:solidFill>
              </a:rPr>
              <a:t>にお願いします。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lang="ja-JP" altLang="en-US" sz="1400" dirty="0">
                <a:solidFill>
                  <a:schemeClr val="tx1"/>
                </a:solidFill>
              </a:rPr>
              <a:t>☆</a:t>
            </a:r>
            <a:r>
              <a:rPr lang="ja-JP" altLang="en-US" sz="1400" b="1" dirty="0">
                <a:solidFill>
                  <a:schemeClr val="tx1"/>
                </a:solidFill>
              </a:rPr>
              <a:t>朝９時までに発車する便</a:t>
            </a:r>
            <a:r>
              <a:rPr lang="ja-JP" altLang="en-US" sz="1400" dirty="0">
                <a:solidFill>
                  <a:schemeClr val="tx1"/>
                </a:solidFill>
              </a:rPr>
              <a:t>を利用されるときは、</a:t>
            </a:r>
            <a:r>
              <a:rPr lang="ja-JP" altLang="en-US" sz="1400" b="1">
                <a:solidFill>
                  <a:schemeClr val="tx1"/>
                </a:solidFill>
              </a:rPr>
              <a:t>前日の夜９時までに</a:t>
            </a:r>
            <a:r>
              <a:rPr lang="ja-JP" altLang="en-US" sz="1400" b="1" dirty="0">
                <a:solidFill>
                  <a:schemeClr val="tx1"/>
                </a:solidFill>
              </a:rPr>
              <a:t>予約</a:t>
            </a:r>
            <a:r>
              <a:rPr lang="ja-JP" altLang="en-US" sz="1400" dirty="0">
                <a:solidFill>
                  <a:schemeClr val="tx1"/>
                </a:solidFill>
              </a:rPr>
              <a:t>をしてください。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232923" y="8589426"/>
            <a:ext cx="297709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ja-JP" altLang="en-US" sz="1400" dirty="0">
                <a:ln w="11430"/>
              </a:rPr>
              <a:t>次に、乗る便と、あなたのお名前、</a:t>
            </a:r>
            <a:endParaRPr lang="en-US" altLang="ja-JP" sz="1400" dirty="0">
              <a:ln w="11430"/>
            </a:endParaRPr>
          </a:p>
          <a:p>
            <a:pPr algn="ctr"/>
            <a:r>
              <a:rPr lang="ja-JP" altLang="en-US" sz="1400" dirty="0">
                <a:ln w="11430"/>
              </a:rPr>
              <a:t>いっしょに乗る人数をお話しください。</a:t>
            </a:r>
            <a:endParaRPr lang="ja-JP" altLang="en-US" sz="4800" cap="none" spc="0" dirty="0">
              <a:ln w="11430"/>
            </a:endParaRPr>
          </a:p>
        </p:txBody>
      </p:sp>
    </p:spTree>
    <p:extLst>
      <p:ext uri="{BB962C8B-B14F-4D97-AF65-F5344CB8AC3E}">
        <p14:creationId xmlns:p14="http://schemas.microsoft.com/office/powerpoint/2010/main" val="2465898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162</Words>
  <Application>Microsoft Office PowerPoint</Application>
  <PresentationFormat>画面に合わせる (4:3)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HGS創英角ﾎﾟｯﾌﾟ体</vt:lpstr>
      <vt:lpstr>HG丸ｺﾞｼｯｸM-PRO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GW11038</dc:creator>
  <cp:lastModifiedBy>藤居 千紗</cp:lastModifiedBy>
  <cp:revision>24</cp:revision>
  <cp:lastPrinted>2013-05-28T07:13:17Z</cp:lastPrinted>
  <dcterms:created xsi:type="dcterms:W3CDTF">2013-05-27T06:05:53Z</dcterms:created>
  <dcterms:modified xsi:type="dcterms:W3CDTF">2024-07-02T00:15:52Z</dcterms:modified>
</cp:coreProperties>
</file>