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9939338" cy="143684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______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______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__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51334208223973"/>
          <c:y val="3.5306851125652752E-2"/>
          <c:w val="0.56303338853017593"/>
          <c:h val="0.8885703766390801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CD5-497F-ABD8-B3B9B5DE9F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CD5-497F-ABD8-B3B9B5DE9F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CD5-497F-ABD8-B3B9B5DE9F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CD5-497F-ABD8-B3B9B5DE9FF9}"/>
              </c:ext>
            </c:extLst>
          </c:dPt>
          <c:dPt>
            <c:idx val="5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CD5-497F-ABD8-B3B9B5DE9FF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5789BF7-C071-4B25-BC28-F3FF31F93FAB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{F5789BF7-C071-4B25-BC28-F3FF31F93FAB}</c15:txfldGUID>
                      <c15:f>'説明 (H30数字入り）'!$E$16:$F$16</c15:f>
                      <c15:dlblFieldTableCache>
                        <c:ptCount val="2"/>
                        <c:pt idx="0">
                          <c:v>・維持管理費</c:v>
                        </c:pt>
                        <c:pt idx="1">
                          <c:v>945,438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9CD5-497F-ABD8-B3B9B5DE9FF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7C59E8B-DF7B-4530-BDE3-F6DB7743F3CD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2440113733608"/>
                      <c:h val="0.13930805365838797"/>
                    </c:manualLayout>
                  </c15:layout>
                  <c15:dlblFieldTable>
                    <c15:dlblFTEntry>
                      <c15:txfldGUID>{07C59E8B-DF7B-4530-BDE3-F6DB7743F3CD}</c15:txfldGUID>
                      <c15:f>'説明 (H30数字入り）'!$E$17:$F$17</c15:f>
                      <c15:dlblFieldTableCache>
                        <c:ptCount val="2"/>
                        <c:pt idx="0">
                          <c:v>・企業債支払利息</c:v>
                        </c:pt>
                        <c:pt idx="1">
                          <c:v>679,674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9CD5-497F-ABD8-B3B9B5DE9FF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E87EC69-C9B1-4D3D-BEB7-C85DFECA578D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{2E87EC69-C9B1-4D3D-BEB7-C85DFECA578D}</c15:txfldGUID>
                      <c15:f>'説明 (H30数字入り）'!$E$18:$F$18</c15:f>
                      <c15:dlblFieldTableCache>
                        <c:ptCount val="2"/>
                        <c:pt idx="0">
                          <c:v>・減価償却費</c:v>
                        </c:pt>
                        <c:pt idx="1">
                          <c:v>1,816,343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9CD5-497F-ABD8-B3B9B5DE9FF9}"/>
                </c:ext>
              </c:extLst>
            </c:dLbl>
            <c:dLbl>
              <c:idx val="3"/>
              <c:layout>
                <c:manualLayout>
                  <c:x val="-0.14435306510311277"/>
                  <c:y val="0.1609115939783305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D0AD0C6-ADA0-4C06-BD52-BF9F69B4A0B9}" type="CELLREF">
                      <a:rPr lang="en-US" altLang="ja-JP" sz="9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9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9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千円</a:t>
                    </a:r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showLegendKey val="0"/>
              <c:showVal val="0"/>
              <c:showCatName val="0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{8D0AD0C6-ADA0-4C06-BD52-BF9F69B4A0B9}</c15:txfldGUID>
                      <c15:f>'説明 (H30数字入り）'!$E$19:$F$19</c15:f>
                      <c15:dlblFieldTableCache>
                        <c:ptCount val="2"/>
                        <c:pt idx="0">
                          <c:v>・引当金等</c:v>
                        </c:pt>
                        <c:pt idx="1">
                          <c:v>32,685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9CD5-497F-ABD8-B3B9B5DE9FF9}"/>
                </c:ext>
              </c:extLst>
            </c:dLbl>
            <c:dLbl>
              <c:idx val="4"/>
              <c:layout>
                <c:manualLayout>
                  <c:x val="-6.4170158165912358E-2"/>
                  <c:y val="-5.1567861650462935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5862B1-495C-4C57-9BFC-1F67AACB2E42}" type="CELLREF">
                      <a:rPr lang="en-US" altLang="ja-JP" sz="900" b="1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9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900" b="1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千円</a:t>
                    </a:r>
                  </a:p>
                </c:rich>
              </c:tx>
              <c:spPr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showLegendKey val="0"/>
              <c:showVal val="0"/>
              <c:showCatName val="0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55225500395777"/>
                      <c:h val="0.13930805365838797"/>
                    </c:manualLayout>
                  </c15:layout>
                  <c15:dlblFieldTable>
                    <c15:dlblFTEntry>
                      <c15:txfldGUID>{235862B1-495C-4C57-9BFC-1F67AACB2E42}</c15:txfldGUID>
                      <c15:f>'説明 (H30数字入り）'!$E$20:$F$20</c15:f>
                      <c15:dlblFieldTableCache>
                        <c:ptCount val="2"/>
                        <c:pt idx="0">
                          <c:v>・利益</c:v>
                        </c:pt>
                        <c:pt idx="1">
                          <c:v>683,129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9CD5-497F-ABD8-B3B9B5DE9FF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D5-497F-ABD8-B3B9B5DE9F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'説明 (H30数字入り）'!$E$16:$E$21</c:f>
              <c:strCache>
                <c:ptCount val="6"/>
                <c:pt idx="0">
                  <c:v>・維持管理費</c:v>
                </c:pt>
                <c:pt idx="1">
                  <c:v>・企業債支払利息</c:v>
                </c:pt>
                <c:pt idx="2">
                  <c:v>・減価償却費</c:v>
                </c:pt>
                <c:pt idx="3">
                  <c:v>・引当金等</c:v>
                </c:pt>
                <c:pt idx="4">
                  <c:v>・利益</c:v>
                </c:pt>
                <c:pt idx="5">
                  <c:v>支出合計</c:v>
                </c:pt>
              </c:strCache>
            </c:strRef>
          </c:cat>
          <c:val>
            <c:numRef>
              <c:f>'説明 (H30数字入り）'!$F$16:$F$21</c:f>
              <c:numCache>
                <c:formatCode>#,##0_);[Red]\(#,##0\)</c:formatCode>
                <c:ptCount val="6"/>
                <c:pt idx="0">
                  <c:v>945438</c:v>
                </c:pt>
                <c:pt idx="1">
                  <c:v>679674</c:v>
                </c:pt>
                <c:pt idx="2">
                  <c:v>1816343</c:v>
                </c:pt>
                <c:pt idx="3">
                  <c:v>32685</c:v>
                </c:pt>
                <c:pt idx="4">
                  <c:v>683129</c:v>
                </c:pt>
                <c:pt idx="5">
                  <c:v>4157269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CD5-497F-ABD8-B3B9B5DE9FF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9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81819837700945"/>
          <c:y val="4.8432644871179507E-2"/>
          <c:w val="0.58035530657367185"/>
          <c:h val="0.8164086888422936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03B-4AE8-AAA6-A4A0BB3DF7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03B-4AE8-AAA6-A4A0BB3DF7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03B-4AE8-AAA6-A4A0BB3DF7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03B-4AE8-AAA6-A4A0BB3DF7CE}"/>
              </c:ext>
            </c:extLst>
          </c:dPt>
          <c:dPt>
            <c:idx val="5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03B-4AE8-AAA6-A4A0BB3DF7C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2D0D9236-084E-4F21-B234-1E2B0287F724}" type="CELLREF">
                      <a:rPr lang="en-US" altLang="ja-JP"/>
                      <a:pPr/>
                      <a:t>[CELLREF]</a:t>
                    </a:fld>
                    <a:r>
                      <a:rPr lang="ja-JP" altLang="en-US" dirty="0"/>
                      <a:t>千円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49317995920078"/>
                      <c:h val="0.18407821497871338"/>
                    </c:manualLayout>
                  </c15:layout>
                  <c15:dlblFieldTable>
                    <c15:dlblFTEntry>
                      <c15:txfldGUID>{2D0D9236-084E-4F21-B234-1E2B0287F724}</c15:txfldGUID>
                      <c15:f>'説明 (H30数字入り）'!$C$16:$D$16</c15:f>
                      <c15:dlblFieldTableCache>
                        <c:ptCount val="2"/>
                        <c:pt idx="0">
                          <c:v>・下水道使用料等</c:v>
                        </c:pt>
                        <c:pt idx="1">
                          <c:v>1,499,753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B03B-4AE8-AAA6-A4A0BB3DF7C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950A5A4-4F98-4D34-ABD9-4AD987242C08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07369097399473"/>
                      <c:h val="0.18407821497871338"/>
                    </c:manualLayout>
                  </c15:layout>
                  <c15:dlblFieldTable>
                    <c15:dlblFTEntry>
                      <c15:txfldGUID>{7950A5A4-4F98-4D34-ABD9-4AD987242C08}</c15:txfldGUID>
                      <c15:f>'説明 (H30数字入り）'!$C$17:$D$17</c15:f>
                      <c15:dlblFieldTableCache>
                        <c:ptCount val="2"/>
                        <c:pt idx="0">
                          <c:v>・一般会計負担金</c:v>
                        </c:pt>
                        <c:pt idx="1">
                          <c:v>1,999,335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B03B-4AE8-AAA6-A4A0BB3DF7CE}"/>
                </c:ext>
              </c:extLst>
            </c:dLbl>
            <c:dLbl>
              <c:idx val="2"/>
              <c:layout>
                <c:manualLayout>
                  <c:x val="5.0808741813163104E-2"/>
                  <c:y val="1.1267605633802748E-2"/>
                </c:manualLayout>
              </c:layout>
              <c:tx>
                <c:rich>
                  <a:bodyPr/>
                  <a:lstStyle/>
                  <a:p>
                    <a:fld id="{75347AEC-CBC5-4E75-BDE1-DABCAF9D24B4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81110190555096"/>
                      <c:h val="0.18407821497871338"/>
                    </c:manualLayout>
                  </c15:layout>
                  <c15:dlblFieldTable>
                    <c15:dlblFTEntry>
                      <c15:txfldGUID>{75347AEC-CBC5-4E75-BDE1-DABCAF9D24B4}</c15:txfldGUID>
                      <c15:f>'説明 (H30数字入り）'!$C$18:$D$18</c15:f>
                      <c15:dlblFieldTableCache>
                        <c:ptCount val="2"/>
                        <c:pt idx="0">
                          <c:v>・長期前受金戻入</c:v>
                        </c:pt>
                        <c:pt idx="1">
                          <c:v>590,526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B03B-4AE8-AAA6-A4A0BB3DF7CE}"/>
                </c:ext>
              </c:extLst>
            </c:dLbl>
            <c:dLbl>
              <c:idx val="3"/>
              <c:layout>
                <c:manualLayout>
                  <c:x val="0.19035077855059646"/>
                  <c:y val="-0.3454126983554139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C98264D-1532-4F7C-8772-6D047FD46807}" type="CELLREF">
                      <a:rPr lang="en-US" altLang="ja-JP" sz="9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9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千円</a:t>
                    </a:r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3272520714957"/>
                      <c:h val="0.1265381529293024"/>
                    </c:manualLayout>
                  </c15:layout>
                  <c15:dlblFieldTable>
                    <c15:dlblFTEntry>
                      <c15:txfldGUID>{9C98264D-1532-4F7C-8772-6D047FD46807}</c15:txfldGUID>
                      <c15:f>'説明 (H30数字入り）'!$C$19:$D$19</c15:f>
                      <c15:dlblFieldTableCache>
                        <c:ptCount val="2"/>
                        <c:pt idx="0">
                          <c:v>・企業債</c:v>
                        </c:pt>
                        <c:pt idx="1">
                          <c:v>66,600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B03B-4AE8-AAA6-A4A0BB3DF7CE}"/>
                </c:ext>
              </c:extLst>
            </c:dLbl>
            <c:dLbl>
              <c:idx val="4"/>
              <c:layout>
                <c:manualLayout>
                  <c:x val="0.22264298013185568"/>
                  <c:y val="-0.173151600015879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3CBF7C2-6821-46FE-9169-7ED5B1671185}" type="CELLREF">
                      <a:rPr lang="en-US" altLang="ja-JP" sz="900" b="1">
                        <a:solidFill>
                          <a:schemeClr val="tx1"/>
                        </a:solidFill>
                      </a:rPr>
                      <a:pPr>
                        <a:defRPr sz="9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900" b="1" baseline="0">
                        <a:solidFill>
                          <a:schemeClr val="tx1"/>
                        </a:solidFill>
                      </a:rPr>
                      <a:t>千円</a:t>
                    </a:r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87536220977789"/>
                      <c:h val="0.17026536408616663"/>
                    </c:manualLayout>
                  </c15:layout>
                  <c15:dlblFieldTable>
                    <c15:dlblFTEntry>
                      <c15:txfldGUID>{C3CBF7C2-6821-46FE-9169-7ED5B1671185}</c15:txfldGUID>
                      <c15:f>'説明 (H30数字入り）'!$C$20:$D$20</c15:f>
                      <c15:dlblFieldTableCache>
                        <c:ptCount val="2"/>
                        <c:pt idx="0">
                          <c:v>・繰越金等</c:v>
                        </c:pt>
                        <c:pt idx="1">
                          <c:v>1,055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B03B-4AE8-AAA6-A4A0BB3DF7C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03B-4AE8-AAA6-A4A0BB3DF7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'説明 (H30数字入り）'!$C$16:$C$21</c:f>
              <c:strCache>
                <c:ptCount val="6"/>
                <c:pt idx="0">
                  <c:v>・下水道使用料等</c:v>
                </c:pt>
                <c:pt idx="1">
                  <c:v>・一般会計負担金</c:v>
                </c:pt>
                <c:pt idx="2">
                  <c:v>・長期前受金戻入</c:v>
                </c:pt>
                <c:pt idx="3">
                  <c:v>・企業債</c:v>
                </c:pt>
                <c:pt idx="4">
                  <c:v>・繰越金等</c:v>
                </c:pt>
                <c:pt idx="5">
                  <c:v>収入合計</c:v>
                </c:pt>
              </c:strCache>
            </c:strRef>
          </c:cat>
          <c:val>
            <c:numRef>
              <c:f>'説明 (H30数字入り）'!$D$16:$D$21</c:f>
              <c:numCache>
                <c:formatCode>#,##0_);[Red]\(#,##0\)</c:formatCode>
                <c:ptCount val="6"/>
                <c:pt idx="0">
                  <c:v>1499753</c:v>
                </c:pt>
                <c:pt idx="1">
                  <c:v>1999335</c:v>
                </c:pt>
                <c:pt idx="2">
                  <c:v>590526</c:v>
                </c:pt>
                <c:pt idx="3">
                  <c:v>66600</c:v>
                </c:pt>
                <c:pt idx="4">
                  <c:v>1055</c:v>
                </c:pt>
                <c:pt idx="5">
                  <c:v>4157269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03B-4AE8-AAA6-A4A0BB3DF7C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5453035419346"/>
          <c:y val="0"/>
          <c:w val="0.6132919637997879"/>
          <c:h val="0.9254732029464058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1FE-406C-B14D-4D623FEA26A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1FE-406C-B14D-4D623FEA26A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1FE-406C-B14D-4D623FEA26AB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1FE-406C-B14D-4D623FEA26AB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1FE-406C-B14D-4D623FEA26AB}"/>
              </c:ext>
            </c:extLst>
          </c:dPt>
          <c:dPt>
            <c:idx val="5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1FE-406C-B14D-4D623FEA26A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A781FFC8-6686-4FEA-8277-0E5B0A79A458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{A781FFC8-6686-4FEA-8277-0E5B0A79A458}</c15:txfldGUID>
                      <c15:f>'説明 (H30数字入り）'!$C$25:$D$25</c15:f>
                      <c15:dlblFieldTableCache>
                        <c:ptCount val="2"/>
                        <c:pt idx="0">
                          <c:v>・国庫補助金等</c:v>
                        </c:pt>
                        <c:pt idx="1">
                          <c:v>405,972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D1FE-406C-B14D-4D623FEA26AB}"/>
                </c:ext>
              </c:extLst>
            </c:dLbl>
            <c:dLbl>
              <c:idx val="1"/>
              <c:layout>
                <c:manualLayout>
                  <c:x val="-0.11722168694963438"/>
                  <c:y val="-0.1032258064516129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D2808A5-4425-4A17-B63D-961B4DB36679}" type="CELLREF">
                      <a:rPr lang="en-US" altLang="ja-JP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9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千円</a:t>
                    </a:r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16846115434466"/>
                      <c:h val="0.14249462365591395"/>
                    </c:manualLayout>
                  </c15:layout>
                  <c15:dlblFieldTable>
                    <c15:dlblFTEntry>
                      <c15:txfldGUID>{3D2808A5-4425-4A17-B63D-961B4DB36679}</c15:txfldGUID>
                      <c15:f>'説明 (H30数字入り）'!$C$26:$D$26</c15:f>
                      <c15:dlblFieldTableCache>
                        <c:ptCount val="2"/>
                        <c:pt idx="0">
                          <c:v>・受益者負担金等</c:v>
                        </c:pt>
                        <c:pt idx="1">
                          <c:v>68,358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D1FE-406C-B14D-4D623FEA26A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D227ABD-FDEA-4D86-90B5-1DB24A5DED7E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{BD227ABD-FDEA-4D86-90B5-1DB24A5DED7E}</c15:txfldGUID>
                      <c15:f>'説明 (H30数字入り）'!$C$27:$D$27</c15:f>
                      <c15:dlblFieldTableCache>
                        <c:ptCount val="2"/>
                        <c:pt idx="0">
                          <c:v>・企業債</c:v>
                        </c:pt>
                        <c:pt idx="1">
                          <c:v>1,934,400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D1FE-406C-B14D-4D623FEA26AB}"/>
                </c:ext>
              </c:extLst>
            </c:dLbl>
            <c:dLbl>
              <c:idx val="3"/>
              <c:layout>
                <c:manualLayout>
                  <c:x val="0.30527626401585806"/>
                  <c:y val="-4.30107526881720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D0E8516-E3F8-4D97-AA50-D71F07854DF5}" type="CELLREF">
                      <a:rPr lang="en-US" altLang="ja-JP" sz="900" b="1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b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sz="9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千円</a:t>
                    </a:r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62067765989083"/>
                      <c:h val="0.20729049191431717"/>
                    </c:manualLayout>
                  </c15:layout>
                  <c15:dlblFieldTable>
                    <c15:dlblFTEntry>
                      <c15:txfldGUID>{DD0E8516-E3F8-4D97-AA50-D71F07854DF5}</c15:txfldGUID>
                      <c15:f>'説明 (H30数字入り）'!$C$28:$D$28</c15:f>
                      <c15:dlblFieldTableCache>
                        <c:ptCount val="2"/>
                        <c:pt idx="0">
                          <c:v>・一般会計補助金等</c:v>
                        </c:pt>
                        <c:pt idx="1">
                          <c:v>464,608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D1FE-406C-B14D-4D623FEA26AB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943BBA7-ED12-4241-889E-A71C17C1EF26}" type="CELLREF">
                      <a:rPr lang="en-US" altLang="ja-JP" b="1">
                        <a:solidFill>
                          <a:schemeClr val="bg1"/>
                        </a:solidFill>
                      </a:rPr>
                      <a:pPr>
                        <a:defRPr sz="9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[CELLREF]</a:t>
                    </a:fld>
                    <a:r>
                      <a:rPr lang="ja-JP" altLang="en-US" b="1">
                        <a:solidFill>
                          <a:schemeClr val="bg1"/>
                        </a:solidFill>
                      </a:rPr>
                      <a:t>千円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{5943BBA7-ED12-4241-889E-A71C17C1EF26}</c15:txfldGUID>
                      <c15:f>'説明 (H30数字入り）'!$C$29:$D$29</c15:f>
                      <c15:dlblFieldTableCache>
                        <c:ptCount val="2"/>
                        <c:pt idx="0">
                          <c:v>・補てん財源</c:v>
                        </c:pt>
                        <c:pt idx="1">
                          <c:v>1,941,631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D1FE-406C-B14D-4D623FEA26A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FE-406C-B14D-4D623FEA26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'説明 (H30数字入り）'!$C$25:$C$30</c:f>
              <c:strCache>
                <c:ptCount val="6"/>
                <c:pt idx="0">
                  <c:v>・国庫補助金等</c:v>
                </c:pt>
                <c:pt idx="1">
                  <c:v>・受益者負担金等</c:v>
                </c:pt>
                <c:pt idx="2">
                  <c:v>・企業債</c:v>
                </c:pt>
                <c:pt idx="3">
                  <c:v>・一般会計補助金等</c:v>
                </c:pt>
                <c:pt idx="4">
                  <c:v>・補てん財源</c:v>
                </c:pt>
                <c:pt idx="5">
                  <c:v>合計</c:v>
                </c:pt>
              </c:strCache>
            </c:strRef>
          </c:cat>
          <c:val>
            <c:numRef>
              <c:f>'説明 (H30数字入り）'!$D$25:$D$30</c:f>
              <c:numCache>
                <c:formatCode>#,##0_);[Red]\(#,##0\)</c:formatCode>
                <c:ptCount val="6"/>
                <c:pt idx="0">
                  <c:v>405972</c:v>
                </c:pt>
                <c:pt idx="1">
                  <c:v>68358</c:v>
                </c:pt>
                <c:pt idx="2">
                  <c:v>1934400</c:v>
                </c:pt>
                <c:pt idx="3">
                  <c:v>464608</c:v>
                </c:pt>
                <c:pt idx="4">
                  <c:v>1941631</c:v>
                </c:pt>
                <c:pt idx="5">
                  <c:v>4814969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1FE-406C-B14D-4D623FEA26A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988441035683204E-2"/>
          <c:y val="9.7374305484541707E-2"/>
          <c:w val="0.62607271721787061"/>
          <c:h val="0.9026256945154582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628-4A2B-9F50-C73AD5ADC9C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628-4A2B-9F50-C73AD5ADC9C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628-4A2B-9F50-C73AD5ADC9C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628-4A2B-9F50-C73AD5ADC9C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628-4A2B-9F50-C73AD5ADC9C2}"/>
              </c:ext>
            </c:extLst>
          </c:dPt>
          <c:dPt>
            <c:idx val="5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628-4A2B-9F50-C73AD5ADC9C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B59DA76B-A13E-4733-A9A7-BCAC7F2AAD4A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{B59DA76B-A13E-4733-A9A7-BCAC7F2AAD4A}</c15:txfldGUID>
                      <c15:f>'説明 (H30数字入り）'!$E$25:$F$25</c15:f>
                      <c15:dlblFieldTableCache>
                        <c:ptCount val="2"/>
                        <c:pt idx="0">
                          <c:v>・建設工事費</c:v>
                        </c:pt>
                        <c:pt idx="1">
                          <c:v>1,449,309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D628-4A2B-9F50-C73AD5ADC9C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DF8CD20C-C4EB-4C4D-AB24-B42435ACFF26}" type="CELLREF">
                      <a:rPr lang="en-US" altLang="ja-JP"/>
                      <a:pPr/>
                      <a:t>[CELLREF]</a:t>
                    </a:fld>
                    <a:r>
                      <a:rPr lang="ja-JP" altLang="en-US"/>
                      <a:t>千円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54315346678271"/>
                      <c:h val="0.20290549307456635"/>
                    </c:manualLayout>
                  </c15:layout>
                  <c15:dlblFieldTable>
                    <c15:dlblFTEntry>
                      <c15:txfldGUID>{DF8CD20C-C4EB-4C4D-AB24-B42435ACFF26}</c15:txfldGUID>
                      <c15:f>'説明 (H30数字入り）'!$E$27:$F$27</c15:f>
                      <c15:dlblFieldTableCache>
                        <c:ptCount val="2"/>
                        <c:pt idx="0">
                          <c:v>・企業債償還元金</c:v>
                        </c:pt>
                        <c:pt idx="1">
                          <c:v>3,365,660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D628-4A2B-9F50-C73AD5ADC9C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28-4A2B-9F50-C73AD5ADC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'説明 (H30数字入り）'!$E$25:$E$30</c:f>
              <c:strCache>
                <c:ptCount val="6"/>
                <c:pt idx="0">
                  <c:v>・建設工事費</c:v>
                </c:pt>
                <c:pt idx="1">
                  <c:v>(工事請負費や補償費など）</c:v>
                </c:pt>
                <c:pt idx="2">
                  <c:v>・企業債償還元金</c:v>
                </c:pt>
                <c:pt idx="5">
                  <c:v>合計</c:v>
                </c:pt>
              </c:strCache>
            </c:strRef>
          </c:cat>
          <c:val>
            <c:numRef>
              <c:f>'説明 (H30数字入り）'!$F$25:$F$30</c:f>
              <c:numCache>
                <c:formatCode>General</c:formatCode>
                <c:ptCount val="6"/>
                <c:pt idx="0" formatCode="#,##0_);[Red]\(#,##0\)">
                  <c:v>1449309</c:v>
                </c:pt>
                <c:pt idx="2" formatCode="#,##0_);[Red]\(#,##0\)">
                  <c:v>3365660</c:v>
                </c:pt>
                <c:pt idx="5" formatCode="#,##0_);[Red]\(#,##0\)">
                  <c:v>4814969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628-4A2B-9F50-C73AD5ADC9C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9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0.36557</cdr:x>
      <cdr:y>0.50708</cdr:y>
    </cdr:from>
    <cdr:to>
      <cdr:x>0.59043</cdr:x>
      <cdr:y>0.63879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572606" y="1531531"/>
          <a:ext cx="967286" cy="39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r>
            <a:rPr lang="ja-JP" altLang="en-US" sz="900" dirty="0"/>
            <a:t>収益的</a:t>
          </a:r>
          <a:r>
            <a:rPr lang="ja-JP" altLang="en-US" sz="900" dirty="0" smtClean="0"/>
            <a:t>支出</a:t>
          </a:r>
          <a:endParaRPr lang="en-US" altLang="ja-JP" sz="900" dirty="0"/>
        </a:p>
        <a:p xmlns:a="http://schemas.openxmlformats.org/drawingml/2006/main">
          <a:r>
            <a:rPr lang="en-US" altLang="ja-JP" sz="900" dirty="0"/>
            <a:t>3,474,140</a:t>
          </a:r>
          <a:r>
            <a:rPr lang="ja-JP" altLang="en-US" sz="900" dirty="0"/>
            <a:t>千円</a:t>
          </a:r>
        </a:p>
      </cdr:txBody>
    </cdr:sp>
  </cdr:relSizeAnchor>
  <cdr:relSizeAnchor xmlns:cdr="http://schemas.openxmlformats.org/drawingml/2006/chartDrawing">
    <cdr:from>
      <cdr:x>0.30191</cdr:x>
      <cdr:y>0.47691</cdr:y>
    </cdr:from>
    <cdr:to>
      <cdr:x>0.42713</cdr:x>
      <cdr:y>0.47988</cdr:y>
    </cdr:to>
    <cdr:cxnSp macro="">
      <cdr:nvCxnSpPr>
        <cdr:cNvPr id="6" name="直線コネクタ 5"/>
        <cdr:cNvCxnSpPr/>
      </cdr:nvCxnSpPr>
      <cdr:spPr>
        <a:xfrm xmlns:a="http://schemas.openxmlformats.org/drawingml/2006/main" flipV="1">
          <a:off x="1439073" y="1440416"/>
          <a:ext cx="596870" cy="89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0.32626</cdr:x>
      <cdr:y>0.47691</cdr:y>
    </cdr:from>
    <cdr:to>
      <cdr:x>0.42907</cdr:x>
      <cdr:y>0.59067</cdr:y>
    </cdr:to>
    <cdr:cxnSp macro="">
      <cdr:nvCxnSpPr>
        <cdr:cNvPr id="8" name="直線コネクタ 7"/>
        <cdr:cNvCxnSpPr/>
      </cdr:nvCxnSpPr>
      <cdr:spPr>
        <a:xfrm xmlns:a="http://schemas.openxmlformats.org/drawingml/2006/main" flipH="1">
          <a:off x="1555159" y="1440416"/>
          <a:ext cx="490021" cy="3435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0.34056</cdr:x>
      <cdr:y>0.37995</cdr:y>
    </cdr:from>
    <cdr:to>
      <cdr:x>0.52068</cdr:x>
      <cdr:y>0.5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728987" y="1284752"/>
          <a:ext cx="914400" cy="405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0.35959</cdr:x>
      <cdr:y>0.32507</cdr:y>
    </cdr:from>
    <cdr:to>
      <cdr:x>0.57375</cdr:x>
      <cdr:y>0.44526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1682013" y="1080879"/>
          <a:ext cx="1001742" cy="399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900" dirty="0" smtClean="0"/>
            <a:t>収益的収入</a:t>
          </a:r>
          <a:endParaRPr lang="en-US" altLang="ja-JP" sz="900" dirty="0" smtClean="0"/>
        </a:p>
        <a:p xmlns:a="http://schemas.openxmlformats.org/drawingml/2006/main">
          <a:r>
            <a:rPr lang="en-US" altLang="ja-JP" sz="900" dirty="0" smtClean="0"/>
            <a:t>4,157,269</a:t>
          </a:r>
          <a:r>
            <a:rPr lang="ja-JP" altLang="en-US" sz="900" dirty="0" smtClean="0"/>
            <a:t>千円</a:t>
          </a:r>
          <a:endParaRPr lang="ja-JP" altLang="en-US" sz="9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0.39409</cdr:x>
      <cdr:y>0.32054</cdr:y>
    </cdr:from>
    <cdr:to>
      <cdr:x>0.60591</cdr:x>
      <cdr:y>0.45653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755976" y="946470"/>
          <a:ext cx="943822" cy="401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900" dirty="0" smtClean="0"/>
            <a:t>資本的収入</a:t>
          </a:r>
          <a:endParaRPr lang="en-US" altLang="ja-JP" sz="900" dirty="0" smtClean="0"/>
        </a:p>
        <a:p xmlns:a="http://schemas.openxmlformats.org/drawingml/2006/main">
          <a:r>
            <a:rPr lang="en-US" altLang="ja-JP" sz="900" dirty="0" smtClean="0"/>
            <a:t>4,814,969</a:t>
          </a:r>
          <a:r>
            <a:rPr lang="ja-JP" altLang="en-US" sz="900" dirty="0" smtClean="0"/>
            <a:t>千円</a:t>
          </a:r>
          <a:endParaRPr lang="ja-JP" altLang="en-US" sz="9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0.331</cdr:x>
      <cdr:y>0.53986</cdr:y>
    </cdr:from>
    <cdr:to>
      <cdr:x>0.5</cdr:x>
      <cdr:y>0.6532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691483" y="1583779"/>
          <a:ext cx="863598" cy="332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0.31613</cdr:x>
      <cdr:y>0.56531</cdr:y>
    </cdr:from>
    <cdr:to>
      <cdr:x>0.52645</cdr:x>
      <cdr:y>0.69278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1394832" y="1705287"/>
          <a:ext cx="927965" cy="384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900" dirty="0" smtClean="0"/>
            <a:t>資本的支出</a:t>
          </a:r>
          <a:endParaRPr lang="en-US" altLang="ja-JP" sz="900" dirty="0" smtClean="0"/>
        </a:p>
        <a:p xmlns:a="http://schemas.openxmlformats.org/drawingml/2006/main">
          <a:r>
            <a:rPr lang="en-US" altLang="ja-JP" sz="900" dirty="0" smtClean="0"/>
            <a:t>4,814,969</a:t>
          </a:r>
          <a:r>
            <a:rPr lang="ja-JP" altLang="en-US" sz="900" dirty="0" smtClean="0"/>
            <a:t>千円</a:t>
          </a:r>
          <a:endParaRPr lang="en-US" altLang="ja-JP" sz="900" dirty="0" smtClean="0"/>
        </a:p>
        <a:p xmlns:a="http://schemas.openxmlformats.org/drawingml/2006/main">
          <a:endParaRPr lang="ja-JP" altLang="en-US" sz="9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306737" cy="720603"/>
          </a:xfrm>
          <a:prstGeom prst="rect">
            <a:avLst/>
          </a:prstGeom>
        </p:spPr>
        <p:txBody>
          <a:bodyPr vert="horz" lIns="132694" tIns="66347" rIns="132694" bIns="66347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6" y="3"/>
            <a:ext cx="4306737" cy="720603"/>
          </a:xfrm>
          <a:prstGeom prst="rect">
            <a:avLst/>
          </a:prstGeom>
        </p:spPr>
        <p:txBody>
          <a:bodyPr vert="horz" lIns="132694" tIns="66347" rIns="132694" bIns="66347" rtlCol="0"/>
          <a:lstStyle>
            <a:lvl1pPr algn="r">
              <a:defRPr sz="1700"/>
            </a:lvl1pPr>
          </a:lstStyle>
          <a:p>
            <a:fld id="{CA535176-4F8C-4C02-B4B1-AD158EF3369B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61988" y="1797050"/>
            <a:ext cx="8615362" cy="4846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694" tIns="66347" rIns="132694" bIns="663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8" y="6914582"/>
            <a:ext cx="7950543" cy="5656965"/>
          </a:xfrm>
          <a:prstGeom prst="rect">
            <a:avLst/>
          </a:prstGeom>
        </p:spPr>
        <p:txBody>
          <a:bodyPr vert="horz" lIns="132694" tIns="66347" rIns="132694" bIns="6634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13647861"/>
            <a:ext cx="4306737" cy="720603"/>
          </a:xfrm>
          <a:prstGeom prst="rect">
            <a:avLst/>
          </a:prstGeom>
        </p:spPr>
        <p:txBody>
          <a:bodyPr vert="horz" lIns="132694" tIns="66347" rIns="132694" bIns="66347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6" y="13647861"/>
            <a:ext cx="4306737" cy="720603"/>
          </a:xfrm>
          <a:prstGeom prst="rect">
            <a:avLst/>
          </a:prstGeom>
        </p:spPr>
        <p:txBody>
          <a:bodyPr vert="horz" lIns="132694" tIns="66347" rIns="132694" bIns="66347" rtlCol="0" anchor="b"/>
          <a:lstStyle>
            <a:lvl1pPr algn="r">
              <a:defRPr sz="1700"/>
            </a:lvl1pPr>
          </a:lstStyle>
          <a:p>
            <a:fld id="{25AC44AC-7FBA-4860-936F-83F2B6CCF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071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9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25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21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68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71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93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80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8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5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08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DD4-9D25-4B7F-AE06-1E466BF623C1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74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5FDD4-9D25-4B7F-AE06-1E466BF623C1}" type="datetimeFigureOut">
              <a:rPr kumimoji="1" lang="ja-JP" altLang="en-US" smtClean="0"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6AEE8-81D6-4181-945A-0BF637B97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70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361764"/>
              </p:ext>
            </p:extLst>
          </p:nvPr>
        </p:nvGraphicFramePr>
        <p:xfrm>
          <a:off x="128979" y="231938"/>
          <a:ext cx="5658428" cy="1756998"/>
        </p:xfrm>
        <a:graphic>
          <a:graphicData uri="http://schemas.openxmlformats.org/drawingml/2006/table">
            <a:tbl>
              <a:tblPr/>
              <a:tblGrid>
                <a:gridCol w="289784">
                  <a:extLst>
                    <a:ext uri="{9D8B030D-6E8A-4147-A177-3AD203B41FA5}">
                      <a16:colId xmlns:a16="http://schemas.microsoft.com/office/drawing/2014/main" val="94186773"/>
                    </a:ext>
                  </a:extLst>
                </a:gridCol>
                <a:gridCol w="289784">
                  <a:extLst>
                    <a:ext uri="{9D8B030D-6E8A-4147-A177-3AD203B41FA5}">
                      <a16:colId xmlns:a16="http://schemas.microsoft.com/office/drawing/2014/main" val="965570539"/>
                    </a:ext>
                  </a:extLst>
                </a:gridCol>
                <a:gridCol w="1692953">
                  <a:extLst>
                    <a:ext uri="{9D8B030D-6E8A-4147-A177-3AD203B41FA5}">
                      <a16:colId xmlns:a16="http://schemas.microsoft.com/office/drawing/2014/main" val="27233314"/>
                    </a:ext>
                  </a:extLst>
                </a:gridCol>
                <a:gridCol w="843934">
                  <a:extLst>
                    <a:ext uri="{9D8B030D-6E8A-4147-A177-3AD203B41FA5}">
                      <a16:colId xmlns:a16="http://schemas.microsoft.com/office/drawing/2014/main" val="1390529040"/>
                    </a:ext>
                  </a:extLst>
                </a:gridCol>
                <a:gridCol w="1698039">
                  <a:extLst>
                    <a:ext uri="{9D8B030D-6E8A-4147-A177-3AD203B41FA5}">
                      <a16:colId xmlns:a16="http://schemas.microsoft.com/office/drawing/2014/main" val="2977991566"/>
                    </a:ext>
                  </a:extLst>
                </a:gridCol>
                <a:gridCol w="843934">
                  <a:extLst>
                    <a:ext uri="{9D8B030D-6E8A-4147-A177-3AD203B41FA5}">
                      <a16:colId xmlns:a16="http://schemas.microsoft.com/office/drawing/2014/main" val="3390018776"/>
                    </a:ext>
                  </a:extLst>
                </a:gridCol>
              </a:tblGrid>
              <a:tr h="1952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◎官公庁会計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単式簿記）では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単位：千円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217806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歳入（収入）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歳出（支出）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093514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・下水道使用料等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1,499,753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・維持管理費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945,438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631256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・国庫補助金等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405,972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・建設工事費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1,449,309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494706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・受益者負担金等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68,358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（工事請負費や補償費など）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781308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・地方債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2,001,000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（流域建設負担金）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411662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・一般会計繰入金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2,463,943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・起債元利償還金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4,045,334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586013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・繰越金等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1,055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012709"/>
                  </a:ext>
                </a:extLst>
              </a:tr>
              <a:tr h="195222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6,440,081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6,440,081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59729"/>
                  </a:ext>
                </a:extLst>
              </a:tr>
            </a:tbl>
          </a:graphicData>
        </a:graphic>
      </p:graphicFrame>
      <p:sp>
        <p:nvSpPr>
          <p:cNvPr id="4" name="下矢印 3"/>
          <p:cNvSpPr/>
          <p:nvPr/>
        </p:nvSpPr>
        <p:spPr>
          <a:xfrm>
            <a:off x="2886280" y="2300210"/>
            <a:ext cx="1288473" cy="3417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132494"/>
              </p:ext>
            </p:extLst>
          </p:nvPr>
        </p:nvGraphicFramePr>
        <p:xfrm>
          <a:off x="7312708" y="416604"/>
          <a:ext cx="4766577" cy="3020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226084"/>
              </p:ext>
            </p:extLst>
          </p:nvPr>
        </p:nvGraphicFramePr>
        <p:xfrm>
          <a:off x="7338561" y="210165"/>
          <a:ext cx="4677538" cy="3325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7400060" y="47272"/>
            <a:ext cx="4487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収益的収支</a:t>
            </a:r>
            <a:r>
              <a:rPr lang="ja-JP" altLang="en-US" sz="1100" dirty="0" smtClean="0"/>
              <a:t>（事業経費や既存の施設の管理等に係る取引）</a:t>
            </a:r>
            <a:endParaRPr kumimoji="1" lang="ja-JP" altLang="en-US" sz="1100" dirty="0"/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116575"/>
              </p:ext>
            </p:extLst>
          </p:nvPr>
        </p:nvGraphicFramePr>
        <p:xfrm>
          <a:off x="7293558" y="3689990"/>
          <a:ext cx="4455775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259575"/>
              </p:ext>
            </p:extLst>
          </p:nvPr>
        </p:nvGraphicFramePr>
        <p:xfrm>
          <a:off x="7672507" y="3509766"/>
          <a:ext cx="4412160" cy="301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7400060" y="3325100"/>
            <a:ext cx="468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資本的収支</a:t>
            </a:r>
            <a:r>
              <a:rPr kumimoji="1" lang="ja-JP" altLang="en-US" sz="1200" dirty="0" smtClean="0"/>
              <a:t>（新たな施設の建設や既存の改良等に係る取引）</a:t>
            </a:r>
            <a:endParaRPr kumimoji="1" lang="ja-JP" altLang="en-US" sz="1200" dirty="0"/>
          </a:p>
        </p:txBody>
      </p:sp>
      <p:sp>
        <p:nvSpPr>
          <p:cNvPr id="14" name="右矢印 13"/>
          <p:cNvSpPr/>
          <p:nvPr/>
        </p:nvSpPr>
        <p:spPr>
          <a:xfrm>
            <a:off x="6028309" y="2780145"/>
            <a:ext cx="974918" cy="960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65695"/>
              </p:ext>
            </p:extLst>
          </p:nvPr>
        </p:nvGraphicFramePr>
        <p:xfrm>
          <a:off x="167812" y="2260306"/>
          <a:ext cx="7590668" cy="4396644"/>
        </p:xfrm>
        <a:graphic>
          <a:graphicData uri="http://schemas.openxmlformats.org/drawingml/2006/table">
            <a:tbl>
              <a:tblPr/>
              <a:tblGrid>
                <a:gridCol w="261352">
                  <a:extLst>
                    <a:ext uri="{9D8B030D-6E8A-4147-A177-3AD203B41FA5}">
                      <a16:colId xmlns:a16="http://schemas.microsoft.com/office/drawing/2014/main" val="527153477"/>
                    </a:ext>
                  </a:extLst>
                </a:gridCol>
                <a:gridCol w="261352">
                  <a:extLst>
                    <a:ext uri="{9D8B030D-6E8A-4147-A177-3AD203B41FA5}">
                      <a16:colId xmlns:a16="http://schemas.microsoft.com/office/drawing/2014/main" val="3319802472"/>
                    </a:ext>
                  </a:extLst>
                </a:gridCol>
                <a:gridCol w="1526845">
                  <a:extLst>
                    <a:ext uri="{9D8B030D-6E8A-4147-A177-3AD203B41FA5}">
                      <a16:colId xmlns:a16="http://schemas.microsoft.com/office/drawing/2014/main" val="887384234"/>
                    </a:ext>
                  </a:extLst>
                </a:gridCol>
                <a:gridCol w="761130">
                  <a:extLst>
                    <a:ext uri="{9D8B030D-6E8A-4147-A177-3AD203B41FA5}">
                      <a16:colId xmlns:a16="http://schemas.microsoft.com/office/drawing/2014/main" val="3850441609"/>
                    </a:ext>
                  </a:extLst>
                </a:gridCol>
                <a:gridCol w="1531429">
                  <a:extLst>
                    <a:ext uri="{9D8B030D-6E8A-4147-A177-3AD203B41FA5}">
                      <a16:colId xmlns:a16="http://schemas.microsoft.com/office/drawing/2014/main" val="3547407219"/>
                    </a:ext>
                  </a:extLst>
                </a:gridCol>
                <a:gridCol w="761130">
                  <a:extLst>
                    <a:ext uri="{9D8B030D-6E8A-4147-A177-3AD203B41FA5}">
                      <a16:colId xmlns:a16="http://schemas.microsoft.com/office/drawing/2014/main" val="489032154"/>
                    </a:ext>
                  </a:extLst>
                </a:gridCol>
                <a:gridCol w="240719">
                  <a:extLst>
                    <a:ext uri="{9D8B030D-6E8A-4147-A177-3AD203B41FA5}">
                      <a16:colId xmlns:a16="http://schemas.microsoft.com/office/drawing/2014/main" val="2902545373"/>
                    </a:ext>
                  </a:extLst>
                </a:gridCol>
                <a:gridCol w="183405">
                  <a:extLst>
                    <a:ext uri="{9D8B030D-6E8A-4147-A177-3AD203B41FA5}">
                      <a16:colId xmlns:a16="http://schemas.microsoft.com/office/drawing/2014/main" val="2652482075"/>
                    </a:ext>
                  </a:extLst>
                </a:gridCol>
                <a:gridCol w="495194">
                  <a:extLst>
                    <a:ext uri="{9D8B030D-6E8A-4147-A177-3AD203B41FA5}">
                      <a16:colId xmlns:a16="http://schemas.microsoft.com/office/drawing/2014/main" val="2144887996"/>
                    </a:ext>
                  </a:extLst>
                </a:gridCol>
                <a:gridCol w="669428">
                  <a:extLst>
                    <a:ext uri="{9D8B030D-6E8A-4147-A177-3AD203B41FA5}">
                      <a16:colId xmlns:a16="http://schemas.microsoft.com/office/drawing/2014/main" val="2065636124"/>
                    </a:ext>
                  </a:extLst>
                </a:gridCol>
                <a:gridCol w="898684">
                  <a:extLst>
                    <a:ext uri="{9D8B030D-6E8A-4147-A177-3AD203B41FA5}">
                      <a16:colId xmlns:a16="http://schemas.microsoft.com/office/drawing/2014/main" val="2861426341"/>
                    </a:ext>
                  </a:extLst>
                </a:gridCol>
              </a:tblGrid>
              <a:tr h="2290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◎公営企業会計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複式簿記）では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777812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462110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条予算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〈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事業経営や既存の施設の管理等にかかる取引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単位：千円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863256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収益的収入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収益的支出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324856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・下水道使用料等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1,499,753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・維持管理費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945,438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4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268323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・一般会計負担金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1,999,335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・企業債支払利息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679,674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41504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・長期前受金戻入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590,526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・減価償却費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1,816,343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689817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・企業債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66,600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・引当金等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32,685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8621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・繰越金等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1,055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699012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4,157,269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3,474,140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当期利益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683,129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千円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81626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615208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条予算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〈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新たな施設の建設や既存の施設の改良等にかかる取引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単位：千円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損益取引と資本取引を区分して記録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995648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資本的収入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資本的支出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111027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・国庫補助金等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405,972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・建設工事費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1,449,309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706957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・受益者負担金等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68,358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工事請負費や補償費など）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128343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・企業債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1,934,400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流域建設負担金</a:t>
                      </a:r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864241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・一般会計補助金等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464,608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・企業債償還元金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3,365,660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499932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2,873,338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4,814,969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不足額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△ </a:t>
                      </a:r>
                      <a:r>
                        <a:rPr lang="en-US" altLang="ja-JP" sz="9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1,941,631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千円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796269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補てん財源（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条予算の利益等）で補填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391322"/>
                  </a:ext>
                </a:extLst>
              </a:tr>
            </a:tbl>
          </a:graphicData>
        </a:graphic>
      </p:graphicFrame>
      <p:sp>
        <p:nvSpPr>
          <p:cNvPr id="18" name="右中かっこ 17"/>
          <p:cNvSpPr/>
          <p:nvPr/>
        </p:nvSpPr>
        <p:spPr>
          <a:xfrm>
            <a:off x="5348307" y="3325100"/>
            <a:ext cx="45719" cy="30896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127633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333</Words>
  <Application>Microsoft Office PowerPoint</Application>
  <PresentationFormat>ワイド画面</PresentationFormat>
  <Paragraphs>126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公営企業審議会</dc:title>
  <dc:creator>宮本 亜希子</dc:creator>
  <cp:lastModifiedBy>宮本 亜希子</cp:lastModifiedBy>
  <cp:revision>61</cp:revision>
  <cp:lastPrinted>2019-02-14T07:15:40Z</cp:lastPrinted>
  <dcterms:created xsi:type="dcterms:W3CDTF">2019-02-05T00:00:56Z</dcterms:created>
  <dcterms:modified xsi:type="dcterms:W3CDTF">2019-03-22T01:13:19Z</dcterms:modified>
</cp:coreProperties>
</file>