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1" d="100"/>
          <a:sy n="111" d="100"/>
        </p:scale>
        <p:origin x="225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______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______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______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______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______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24460530906745"/>
          <c:y val="2.5283771346763479E-2"/>
          <c:w val="0.54612954616124765"/>
          <c:h val="0.95129392916794486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9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73554460995907"/>
          <c:y val="7.434921950545656E-2"/>
          <c:w val="0.56316722298538491"/>
          <c:h val="0.78991628677994197"/>
        </c:manualLayout>
      </c:layout>
      <c:doughnutChart>
        <c:varyColors val="1"/>
        <c:ser>
          <c:idx val="0"/>
          <c:order val="0"/>
          <c:explosion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6DF-4D00-A041-F4AE696D2BA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6DF-4D00-A041-F4AE696D2BA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6DF-4D00-A041-F4AE696D2BA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6DF-4D00-A041-F4AE696D2BA6}"/>
              </c:ext>
            </c:extLst>
          </c:dPt>
          <c:dPt>
            <c:idx val="5"/>
            <c:bubble3D val="0"/>
            <c:explosion val="17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6DF-4D00-A041-F4AE696D2BA6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D0D9236-084E-4F21-B234-1E2B0287F724}" type="CELLREF">
                      <a:rPr lang="en-US" altLang="ja-JP" sz="800"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rPr>
                      <a:pPr>
                        <a:defRPr sz="800" b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[CELLREF]</a:t>
                    </a:fld>
                    <a:r>
                      <a:rPr lang="ja-JP" altLang="en-US" sz="8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rPr>
                      <a:t>千円</a:t>
                    </a:r>
                  </a:p>
                </c:rich>
              </c:tx>
              <c:spPr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>
                    <c15:dlblFTEntry>
                      <c15:txfldGUID>{2D0D9236-084E-4F21-B234-1E2B0287F724}</c15:txfldGUID>
                      <c15:f>'Ｒ1グラフ作成用'!$C$17:$D$17</c15:f>
                      <c15:dlblFieldTableCache>
                        <c:ptCount val="2"/>
                        <c:pt idx="0">
                          <c:v>・下水道使用料等</c:v>
                        </c:pt>
                        <c:pt idx="1">
                          <c:v>1,608,108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1-16DF-4D00-A041-F4AE696D2BA6}"/>
                </c:ext>
              </c:extLst>
            </c:dLbl>
            <c:dLbl>
              <c:idx val="1"/>
              <c:layout>
                <c:manualLayout>
                  <c:x val="-0.23514692053657146"/>
                  <c:y val="-5.263157894736841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950A5A4-4F98-4D34-ABD9-4AD987242C08}" type="CELLREF">
                      <a:rPr lang="en-US" altLang="ja-JP" sz="800"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rPr>
                      <a:pPr>
                        <a:defRPr sz="800" b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[CELLREF]</a:t>
                    </a:fld>
                    <a:r>
                      <a:rPr lang="ja-JP" altLang="en-US" sz="800"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rPr>
                      <a:t>千円</a:t>
                    </a:r>
                  </a:p>
                </c:rich>
              </c:tx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>
                    <c15:dlblFTEntry>
                      <c15:txfldGUID>{7950A5A4-4F98-4D34-ABD9-4AD987242C08}</c15:txfldGUID>
                      <c15:f>'Ｒ1グラフ作成用'!$C$18:$D$18</c15:f>
                      <c15:dlblFieldTableCache>
                        <c:ptCount val="2"/>
                        <c:pt idx="0">
                          <c:v>・受託事業収入等</c:v>
                        </c:pt>
                        <c:pt idx="1">
                          <c:v>68,820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3-16DF-4D00-A041-F4AE696D2BA6}"/>
                </c:ext>
              </c:extLst>
            </c:dLbl>
            <c:dLbl>
              <c:idx val="2"/>
              <c:layout>
                <c:manualLayout>
                  <c:x val="-4.5028133719769006E-2"/>
                  <c:y val="-0.1255745268683519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5347AEC-CBC5-4E75-BDE1-DABCAF9D24B4}" type="CELLREF">
                      <a:rPr lang="en-US" altLang="ja-JP" sz="800"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rPr>
                      <a:pPr>
                        <a:defRPr sz="800" b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[CELLREF]</a:t>
                    </a:fld>
                    <a:r>
                      <a:rPr lang="ja-JP" altLang="en-US" sz="800" b="1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rPr>
                      <a:t>千円</a:t>
                    </a:r>
                  </a:p>
                </c:rich>
              </c:tx>
              <c:spPr>
                <a:noFill/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>
                    <c15:dlblFTEntry>
                      <c15:txfldGUID>{75347AEC-CBC5-4E75-BDE1-DABCAF9D24B4}</c15:txfldGUID>
                      <c15:f>'Ｒ1グラフ作成用'!$C$19:$D$19</c15:f>
                      <c15:dlblFieldTableCache>
                        <c:ptCount val="2"/>
                        <c:pt idx="0">
                          <c:v>・一般会計負担金</c:v>
                        </c:pt>
                        <c:pt idx="1">
                          <c:v>99,920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5-16DF-4D00-A041-F4AE696D2BA6}"/>
                </c:ext>
              </c:extLst>
            </c:dLbl>
            <c:dLbl>
              <c:idx val="3"/>
              <c:layout>
                <c:manualLayout>
                  <c:x val="5.0031259688632229E-3"/>
                  <c:y val="1.414560022102500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C98264D-1532-4F7C-8772-6D047FD46807}" type="CELLREF">
                      <a:rPr lang="en-US" altLang="ja-JP" sz="800"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rPr>
                      <a:pPr>
                        <a:defRPr sz="800" b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[CELLREF]</a:t>
                    </a:fld>
                    <a:r>
                      <a:rPr lang="ja-JP" altLang="en-US" sz="800"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rPr>
                      <a:t>千円</a:t>
                    </a:r>
                  </a:p>
                </c:rich>
              </c:tx>
              <c:spPr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>
                    <c15:dlblFTEntry>
                      <c15:txfldGUID>{9C98264D-1532-4F7C-8772-6D047FD46807}</c15:txfldGUID>
                      <c15:f>'Ｒ1グラフ作成用'!$C$20:$D$20</c15:f>
                      <c15:dlblFieldTableCache>
                        <c:ptCount val="2"/>
                        <c:pt idx="0">
                          <c:v>・一般会計補助金</c:v>
                        </c:pt>
                        <c:pt idx="1">
                          <c:v>1,694,504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7-16DF-4D00-A041-F4AE696D2BA6}"/>
                </c:ext>
              </c:extLst>
            </c:dLbl>
            <c:dLbl>
              <c:idx val="4"/>
              <c:layout>
                <c:manualLayout>
                  <c:x val="0.1976234757700974"/>
                  <c:y val="-2.742782152230977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3CBF7C2-6821-46FE-9169-7ED5B1671185}" type="CELLREF">
                      <a:rPr lang="en-US" altLang="ja-JP" sz="800" b="1"/>
                      <a:pPr>
                        <a:defRPr sz="800" b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[CELLREF]</a:t>
                    </a:fld>
                    <a:r>
                      <a:rPr lang="ja-JP" altLang="en-US" sz="800" b="1" baseline="0"/>
                      <a:t>千円</a:t>
                    </a:r>
                  </a:p>
                </c:rich>
              </c:tx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>
                    <c15:dlblFTEntry>
                      <c15:txfldGUID>{C3CBF7C2-6821-46FE-9169-7ED5B1671185}</c15:txfldGUID>
                      <c15:f>'Ｒ1グラフ作成用'!$C$21:$D$21</c15:f>
                      <c15:dlblFieldTableCache>
                        <c:ptCount val="2"/>
                        <c:pt idx="0">
                          <c:v>・長期前受金戻入</c:v>
                        </c:pt>
                        <c:pt idx="1">
                          <c:v>714,108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A-16DF-4D00-A041-F4AE696D2BA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6DF-4D00-A041-F4AE696D2B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'Ｒ1グラフ作成用'!$C$17:$C$22</c:f>
              <c:strCache>
                <c:ptCount val="6"/>
                <c:pt idx="0">
                  <c:v>・下水道使用料等</c:v>
                </c:pt>
                <c:pt idx="1">
                  <c:v>・受託事業収入等</c:v>
                </c:pt>
                <c:pt idx="2">
                  <c:v>・一般会計負担金</c:v>
                </c:pt>
                <c:pt idx="3">
                  <c:v>・一般会計補助金</c:v>
                </c:pt>
                <c:pt idx="4">
                  <c:v>・長期前受金戻入</c:v>
                </c:pt>
                <c:pt idx="5">
                  <c:v>収入合計</c:v>
                </c:pt>
              </c:strCache>
            </c:strRef>
          </c:cat>
          <c:val>
            <c:numRef>
              <c:f>'Ｒ1グラフ作成用'!$D$17:$D$22</c:f>
              <c:numCache>
                <c:formatCode>#,##0_);[Red]\(#,##0\)</c:formatCode>
                <c:ptCount val="6"/>
                <c:pt idx="0">
                  <c:v>1608108</c:v>
                </c:pt>
                <c:pt idx="1">
                  <c:v>68820</c:v>
                </c:pt>
                <c:pt idx="2">
                  <c:v>99920</c:v>
                </c:pt>
                <c:pt idx="3">
                  <c:v>1694504</c:v>
                </c:pt>
                <c:pt idx="4">
                  <c:v>714108</c:v>
                </c:pt>
                <c:pt idx="5">
                  <c:v>4185460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6DF-4D00-A041-F4AE696D2BA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27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897598621067889"/>
          <c:y val="0.14415707127518151"/>
          <c:w val="0.55755944686018721"/>
          <c:h val="0.77623860653781918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D06-4652-9B07-09BFF8C577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D06-4652-9B07-09BFF8C5772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D06-4652-9B07-09BFF8C5772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D06-4652-9B07-09BFF8C57720}"/>
              </c:ext>
            </c:extLst>
          </c:dPt>
          <c:dPt>
            <c:idx val="5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D06-4652-9B07-09BFF8C57720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F5789BF7-C071-4B25-BC28-F3FF31F93FAB}" type="CELLREF">
                      <a:rPr lang="en-US" altLang="ja-JP"/>
                      <a:pPr/>
                      <a:t>[CELLREF]</a:t>
                    </a:fld>
                    <a:r>
                      <a:rPr lang="ja-JP" altLang="en-US"/>
                      <a:t>千円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>
                    <c15:dlblFTEntry>
                      <c15:txfldGUID>{F5789BF7-C071-4B25-BC28-F3FF31F93FAB}</c15:txfldGUID>
                      <c15:f>'Ｒ1グラフ作成用'!$E$17:$F$17</c15:f>
                      <c15:dlblFieldTableCache>
                        <c:ptCount val="2"/>
                        <c:pt idx="0">
                          <c:v>・維持管理費</c:v>
                        </c:pt>
                        <c:pt idx="1">
                          <c:v>1,111,592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1-1D06-4652-9B07-09BFF8C5772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07C59E8B-DF7B-4530-BDE3-F6DB7743F3CD}" type="CELLREF">
                      <a:rPr lang="en-US" altLang="ja-JP"/>
                      <a:pPr/>
                      <a:t>[CELLREF]</a:t>
                    </a:fld>
                    <a:r>
                      <a:rPr lang="ja-JP" altLang="en-US"/>
                      <a:t>千円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>
                    <c15:dlblFTEntry>
                      <c15:txfldGUID>{07C59E8B-DF7B-4530-BDE3-F6DB7743F3CD}</c15:txfldGUID>
                      <c15:f>'Ｒ1グラフ作成用'!$E$18:$F$18</c15:f>
                      <c15:dlblFieldTableCache>
                        <c:ptCount val="2"/>
                        <c:pt idx="0">
                          <c:v>・企業債支払利息</c:v>
                        </c:pt>
                        <c:pt idx="1">
                          <c:v>573,272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3-1D06-4652-9B07-09BFF8C57720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2E87EC69-C9B1-4D3D-BEB7-C85DFECA578D}" type="CELLREF">
                      <a:rPr lang="en-US" altLang="ja-JP"/>
                      <a:pPr/>
                      <a:t>[CELLREF]</a:t>
                    </a:fld>
                    <a:r>
                      <a:rPr lang="ja-JP" altLang="en-US"/>
                      <a:t>千円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>
                    <c15:dlblFTEntry>
                      <c15:txfldGUID>{2E87EC69-C9B1-4D3D-BEB7-C85DFECA578D}</c15:txfldGUID>
                      <c15:f>'Ｒ1グラフ作成用'!$E$19:$F$19</c15:f>
                      <c15:dlblFieldTableCache>
                        <c:ptCount val="2"/>
                        <c:pt idx="0">
                          <c:v>・減価償却費</c:v>
                        </c:pt>
                        <c:pt idx="1">
                          <c:v>2,093,977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5-1D06-4652-9B07-09BFF8C57720}"/>
                </c:ext>
              </c:extLst>
            </c:dLbl>
            <c:dLbl>
              <c:idx val="3"/>
              <c:layout>
                <c:manualLayout>
                  <c:x val="-0.15626043013280055"/>
                  <c:y val="0.1774799059208508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D0AD0C6-ADA0-4C06-BD52-BF9F69B4A0B9}" type="CELLREF">
                      <a:rPr lang="en-US" altLang="ja-JP" sz="800"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rPr>
                      <a:pPr>
                        <a:defRPr sz="800" b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[CELLREF]</a:t>
                    </a:fld>
                    <a:r>
                      <a:rPr lang="ja-JP" altLang="en-US" sz="800"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rPr>
                      <a:t>千円</a:t>
                    </a:r>
                  </a:p>
                </c:rich>
              </c:tx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showLegendKey val="0"/>
              <c:showVal val="0"/>
              <c:showCatName val="0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>
                    <c15:dlblFTEntry>
                      <c15:txfldGUID>{8D0AD0C6-ADA0-4C06-BD52-BF9F69B4A0B9}</c15:txfldGUID>
                      <c15:f>'Ｒ1グラフ作成用'!$E$20:$F$20</c15:f>
                      <c15:dlblFieldTableCache>
                        <c:ptCount val="2"/>
                        <c:pt idx="0">
                          <c:v>・引当金繰入額等</c:v>
                        </c:pt>
                        <c:pt idx="1">
                          <c:v>75,630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7-1D06-4652-9B07-09BFF8C57720}"/>
                </c:ext>
              </c:extLst>
            </c:dLbl>
            <c:dLbl>
              <c:idx val="4"/>
              <c:layout>
                <c:manualLayout>
                  <c:x val="-0.16877521839620793"/>
                  <c:y val="6.107127518151134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35862B1-495C-4C57-9BFC-1F67AACB2E42}" type="CELLREF">
                      <a:rPr lang="en-US" altLang="ja-JP" sz="800" b="1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rPr>
                      <a:pPr>
                        <a:defRPr sz="800" b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[CELLREF]</a:t>
                    </a:fld>
                    <a:r>
                      <a:rPr lang="ja-JP" altLang="en-US" sz="800" b="1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rPr>
                      <a:t>千円</a:t>
                    </a:r>
                  </a:p>
                </c:rich>
              </c:tx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showLegendKey val="0"/>
              <c:showVal val="0"/>
              <c:showCatName val="0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8905472636816"/>
                      <c:h val="0.1225455908920476"/>
                    </c:manualLayout>
                  </c15:layout>
                  <c15:dlblFieldTable>
                    <c15:dlblFTEntry>
                      <c15:txfldGUID>{235862B1-495C-4C57-9BFC-1F67AACB2E42}</c15:txfldGUID>
                      <c15:f>'Ｒ1グラフ作成用'!$E$21:$F$21</c15:f>
                      <c15:dlblFieldTableCache>
                        <c:ptCount val="2"/>
                        <c:pt idx="0">
                          <c:v>・利益</c:v>
                        </c:pt>
                        <c:pt idx="1">
                          <c:v>330,989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A-1D06-4652-9B07-09BFF8C5772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D06-4652-9B07-09BFF8C577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1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'Ｒ1グラフ作成用'!$E$17:$E$22</c:f>
              <c:strCache>
                <c:ptCount val="6"/>
                <c:pt idx="0">
                  <c:v>・維持管理費</c:v>
                </c:pt>
                <c:pt idx="1">
                  <c:v>・企業債支払利息</c:v>
                </c:pt>
                <c:pt idx="2">
                  <c:v>・減価償却費</c:v>
                </c:pt>
                <c:pt idx="3">
                  <c:v>・引当金繰入額等</c:v>
                </c:pt>
                <c:pt idx="4">
                  <c:v>・利益</c:v>
                </c:pt>
                <c:pt idx="5">
                  <c:v>支出合計</c:v>
                </c:pt>
              </c:strCache>
            </c:strRef>
          </c:cat>
          <c:val>
            <c:numRef>
              <c:f>'Ｒ1グラフ作成用'!$F$17:$F$22</c:f>
              <c:numCache>
                <c:formatCode>#,##0_);[Red]\(#,##0\)</c:formatCode>
                <c:ptCount val="6"/>
                <c:pt idx="0">
                  <c:v>1111592</c:v>
                </c:pt>
                <c:pt idx="1">
                  <c:v>573272</c:v>
                </c:pt>
                <c:pt idx="2">
                  <c:v>2093977</c:v>
                </c:pt>
                <c:pt idx="3">
                  <c:v>75630</c:v>
                </c:pt>
                <c:pt idx="4">
                  <c:v>330989</c:v>
                </c:pt>
                <c:pt idx="5">
                  <c:v>4185460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D06-4652-9B07-09BFF8C5772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9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758406371638272"/>
          <c:y val="5.5631529929726524E-2"/>
          <c:w val="0.51612109956700492"/>
          <c:h val="0.89488747777495559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CDF-4B13-9F5C-943AF1203677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CDF-4B13-9F5C-943AF1203677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CDF-4B13-9F5C-943AF1203677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CDF-4B13-9F5C-943AF1203677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CDF-4B13-9F5C-943AF1203677}"/>
              </c:ext>
            </c:extLst>
          </c:dPt>
          <c:dPt>
            <c:idx val="6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CDF-4B13-9F5C-943AF1203677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A781FFC8-6686-4FEA-8277-0E5B0A79A458}" type="CELLREF">
                      <a:rPr lang="en-US" altLang="ja-JP"/>
                      <a:pPr/>
                      <a:t>[CELLREF]</a:t>
                    </a:fld>
                    <a:r>
                      <a:rPr lang="ja-JP" altLang="en-US"/>
                      <a:t>千円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>
                    <c15:dlblFTEntry>
                      <c15:txfldGUID>{A781FFC8-6686-4FEA-8277-0E5B0A79A458}</c15:txfldGUID>
                      <c15:f>'Ｒ1グラフ作成用'!$C$26:$D$26</c15:f>
                      <c15:dlblFieldTableCache>
                        <c:ptCount val="2"/>
                        <c:pt idx="0">
                          <c:v>・国庫補助金等</c:v>
                        </c:pt>
                        <c:pt idx="1">
                          <c:v>429,399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1-8CDF-4B13-9F5C-943AF1203677}"/>
                </c:ext>
              </c:extLst>
            </c:dLbl>
            <c:dLbl>
              <c:idx val="1"/>
              <c:layout>
                <c:manualLayout>
                  <c:x val="-0.13147285537712455"/>
                  <c:y val="-0.103225806451612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D2808A5-4425-4A17-B63D-961B4DB36679}" type="CELLREF">
                      <a:rPr lang="en-US" altLang="ja-JP" sz="800" b="1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rPr>
                      <a:pPr>
                        <a:defRPr sz="8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[CELLREF]</a:t>
                    </a:fld>
                    <a:r>
                      <a:rPr lang="ja-JP" altLang="en-US" sz="800" b="1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rPr>
                      <a:t>千円</a:t>
                    </a:r>
                  </a:p>
                </c:rich>
              </c:tx>
              <c:spPr>
                <a:noFill/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>
                    <c15:dlblFTEntry>
                      <c15:txfldGUID>{3D2808A5-4425-4A17-B63D-961B4DB36679}</c15:txfldGUID>
                      <c15:f>'Ｒ1グラフ作成用'!$C$27:$D$27</c15:f>
                      <c15:dlblFieldTableCache>
                        <c:ptCount val="2"/>
                        <c:pt idx="0">
                          <c:v>・受益者負担金等</c:v>
                        </c:pt>
                        <c:pt idx="1">
                          <c:v>42,766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3-8CDF-4B13-9F5C-943AF1203677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BD227ABD-FDEA-4D86-90B5-1DB24A5DED7E}" type="CELLREF">
                      <a:rPr lang="en-US" altLang="ja-JP"/>
                      <a:pPr/>
                      <a:t>[CELLREF]</a:t>
                    </a:fld>
                    <a:r>
                      <a:rPr lang="ja-JP" altLang="en-US"/>
                      <a:t>千円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835027446985048"/>
                      <c:h val="0.12804301075268817"/>
                    </c:manualLayout>
                  </c15:layout>
                  <c15:dlblFieldTable>
                    <c15:dlblFTEntry>
                      <c15:txfldGUID>{BD227ABD-FDEA-4D86-90B5-1DB24A5DED7E}</c15:txfldGUID>
                      <c15:f>'Ｒ1グラフ作成用'!$C$28:$D$28</c15:f>
                      <c15:dlblFieldTableCache>
                        <c:ptCount val="2"/>
                        <c:pt idx="0">
                          <c:v>・企業債</c:v>
                        </c:pt>
                        <c:pt idx="1">
                          <c:v>1,772,200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5-8CDF-4B13-9F5C-943AF1203677}"/>
                </c:ext>
              </c:extLst>
            </c:dLbl>
            <c:dLbl>
              <c:idx val="3"/>
              <c:layout>
                <c:manualLayout>
                  <c:x val="-0.20341083284762668"/>
                  <c:y val="-9.462382524765049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D0E8516-E3F8-4D97-AA50-D71F07854DF5}" type="CELLREF">
                      <a:rPr lang="en-US" altLang="ja-JP" b="1"/>
                      <a:pPr>
                        <a:defRPr sz="8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[CELLREF]</a:t>
                    </a:fld>
                    <a:r>
                      <a:rPr lang="ja-JP" altLang="en-US" b="1"/>
                      <a:t>千円</a:t>
                    </a:r>
                  </a:p>
                </c:rich>
              </c:tx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348835319652288"/>
                      <c:h val="0.15384946236559138"/>
                    </c:manualLayout>
                  </c15:layout>
                  <c15:dlblFieldTable>
                    <c15:dlblFTEntry>
                      <c15:txfldGUID>{DD0E8516-E3F8-4D97-AA50-D71F07854DF5}</c15:txfldGUID>
                      <c15:f>'Ｒ1グラフ作成用'!$C$29:$D$29</c15:f>
                      <c15:dlblFieldTableCache>
                        <c:ptCount val="2"/>
                        <c:pt idx="0">
                          <c:v>・一般会計補助金等</c:v>
                        </c:pt>
                        <c:pt idx="1">
                          <c:v>355,596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7-8CDF-4B13-9F5C-943AF1203677}"/>
                </c:ext>
              </c:extLst>
            </c:dLbl>
            <c:dLbl>
              <c:idx val="4"/>
              <c:layout>
                <c:manualLayout>
                  <c:x val="0.15751946212347306"/>
                  <c:y val="-0.1096774193548387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943BBA7-ED12-4241-889E-A71C17C1EF26}" type="CELLREF">
                      <a:rPr lang="en-US" altLang="ja-JP" sz="800"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rPr>
                      <a:pPr>
                        <a:defRPr sz="800" b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[CELLREF]</a:t>
                    </a:fld>
                    <a:r>
                      <a:rPr lang="ja-JP" altLang="en-US" sz="800" b="1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rPr>
                      <a:t>千円</a:t>
                    </a:r>
                  </a:p>
                </c:rich>
              </c:tx>
              <c:spPr>
                <a:noFill/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44494742648378"/>
                      <c:h val="0.14094623655913976"/>
                    </c:manualLayout>
                  </c15:layout>
                  <c15:dlblFieldTable>
                    <c15:dlblFTEntry>
                      <c15:txfldGUID>{5943BBA7-ED12-4241-889E-A71C17C1EF26}</c15:txfldGUID>
                      <c15:f>'Ｒ1グラフ作成用'!$C$30:$D$30</c15:f>
                      <c15:dlblFieldTableCache>
                        <c:ptCount val="2"/>
                        <c:pt idx="0">
                          <c:v>・出資金</c:v>
                        </c:pt>
                        <c:pt idx="1">
                          <c:v>289,800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9-8CDF-4B13-9F5C-943AF1203677}"/>
                </c:ext>
              </c:extLst>
            </c:dLbl>
            <c:dLbl>
              <c:idx val="5"/>
              <c:layout>
                <c:manualLayout>
                  <c:x val="2.4806199127758439E-3"/>
                  <c:y val="8.6021505376343687E-3"/>
                </c:manualLayout>
              </c:layout>
              <c:tx>
                <c:rich>
                  <a:bodyPr/>
                  <a:lstStyle/>
                  <a:p>
                    <a:fld id="{019584DD-837C-4F1B-9B20-0A87443498D1}" type="CATEGORYNAME">
                      <a:rPr lang="ja-JP" altLang="en-US" smtClean="0"/>
                      <a:pPr/>
                      <a:t>[分類名]</a:t>
                    </a:fld>
                    <a:r>
                      <a:rPr lang="ja-JP" altLang="en-US" baseline="0" dirty="0" smtClean="0"/>
                      <a:t> </a:t>
                    </a:r>
                    <a:fld id="{1AD87FB8-6E53-4376-834E-BA4A9FEDF55C}" type="VALUE">
                      <a:rPr lang="en-US" altLang="ja-JP" baseline="0" smtClean="0"/>
                      <a:pPr/>
                      <a:t>[値]</a:t>
                    </a:fld>
                    <a:r>
                      <a:rPr lang="ja-JP" altLang="en-US" baseline="0" dirty="0" smtClean="0"/>
                      <a:t>千円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8CDF-4B13-9F5C-943AF120367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CDF-4B13-9F5C-943AF12036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'Ｒ1グラフ作成用'!$C$26:$C$32</c:f>
              <c:strCache>
                <c:ptCount val="7"/>
                <c:pt idx="0">
                  <c:v>・国庫補助金等</c:v>
                </c:pt>
                <c:pt idx="1">
                  <c:v>・受益者負担金等</c:v>
                </c:pt>
                <c:pt idx="2">
                  <c:v>・企業債</c:v>
                </c:pt>
                <c:pt idx="3">
                  <c:v>・一般会計補助金等</c:v>
                </c:pt>
                <c:pt idx="4">
                  <c:v>・出資金</c:v>
                </c:pt>
                <c:pt idx="5">
                  <c:v>・補てん財源</c:v>
                </c:pt>
                <c:pt idx="6">
                  <c:v>合計</c:v>
                </c:pt>
              </c:strCache>
            </c:strRef>
          </c:cat>
          <c:val>
            <c:numRef>
              <c:f>'Ｒ1グラフ作成用'!$D$26:$D$32</c:f>
              <c:numCache>
                <c:formatCode>#,##0_);[Red]\(#,##0\)</c:formatCode>
                <c:ptCount val="7"/>
                <c:pt idx="0">
                  <c:v>429399</c:v>
                </c:pt>
                <c:pt idx="1">
                  <c:v>42766</c:v>
                </c:pt>
                <c:pt idx="2">
                  <c:v>1772200</c:v>
                </c:pt>
                <c:pt idx="3">
                  <c:v>355596</c:v>
                </c:pt>
                <c:pt idx="4">
                  <c:v>289800</c:v>
                </c:pt>
                <c:pt idx="5">
                  <c:v>1885975</c:v>
                </c:pt>
                <c:pt idx="6">
                  <c:v>4775736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8CDF-4B13-9F5C-943AF120367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27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21509255184227"/>
          <c:y val="8.1560827623819748E-2"/>
          <c:w val="0.51382137908321124"/>
          <c:h val="0.8950168728908886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E5E-4BBF-BAE5-A8C35A3E9CFF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E5E-4BBF-BAE5-A8C35A3E9CFF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E5E-4BBF-BAE5-A8C35A3E9CFF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E5E-4BBF-BAE5-A8C35A3E9CFF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E5E-4BBF-BAE5-A8C35A3E9CFF}"/>
              </c:ext>
            </c:extLst>
          </c:dPt>
          <c:dPt>
            <c:idx val="6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AE5E-4BBF-BAE5-A8C35A3E9CFF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B59DA76B-A13E-4733-A9A7-BCAC7F2AAD4A}" type="CELLREF">
                      <a:rPr lang="en-US" altLang="ja-JP"/>
                      <a:pPr/>
                      <a:t>[CELLREF]</a:t>
                    </a:fld>
                    <a:r>
                      <a:rPr lang="ja-JP" altLang="en-US"/>
                      <a:t>千円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>
                    <c15:dlblFTEntry>
                      <c15:txfldGUID>{B59DA76B-A13E-4733-A9A7-BCAC7F2AAD4A}</c15:txfldGUID>
                      <c15:f>'Ｒ1グラフ作成用'!$E$26:$F$26</c15:f>
                      <c15:dlblFieldTableCache>
                        <c:ptCount val="2"/>
                        <c:pt idx="0">
                          <c:v>・建設工事費</c:v>
                        </c:pt>
                        <c:pt idx="1">
                          <c:v>1,584,331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1-AE5E-4BBF-BAE5-A8C35A3E9CF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F8CD20C-C4EB-4C4D-AB24-B42435ACFF26}" type="CELLREF">
                      <a:rPr lang="en-US" altLang="ja-JP"/>
                      <a:pPr/>
                      <a:t>[CELLREF]</a:t>
                    </a:fld>
                    <a:r>
                      <a:rPr lang="ja-JP" altLang="en-US"/>
                      <a:t>千円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{DF8CD20C-C4EB-4C4D-AB24-B42435ACFF26}</c15:txfldGUID>
                      <c15:f>'Ｒ1グラフ作成用'!$E$28:$F$28</c15:f>
                      <c15:dlblFieldTableCache>
                        <c:ptCount val="2"/>
                        <c:pt idx="0">
                          <c:v>（流域建設負担金）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5-AE5E-4BBF-BAE5-A8C35A3E9CFF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022CC57E-A340-43D3-983E-58F7BDD671CE}" type="CATEGORYNAME">
                      <a:rPr lang="ja-JP" altLang="en-US" smtClean="0"/>
                      <a:pPr/>
                      <a:t>[分類名]</a:t>
                    </a:fld>
                    <a:r>
                      <a:rPr lang="ja-JP" altLang="en-US" baseline="0" dirty="0" smtClean="0"/>
                      <a:t> </a:t>
                    </a:r>
                    <a:fld id="{CA9B85D6-378A-4A51-BF6E-07947E775B59}" type="VALUE">
                      <a:rPr lang="en-US" altLang="ja-JP" baseline="0"/>
                      <a:pPr/>
                      <a:t>[値]</a:t>
                    </a:fld>
                    <a:r>
                      <a:rPr lang="ja-JP" altLang="en-US" baseline="0" dirty="0"/>
                      <a:t>千円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821371059983801"/>
                      <c:h val="0.2086365340696049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E5E-4BBF-BAE5-A8C35A3E9CFF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E5E-4BBF-BAE5-A8C35A3E9C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'Ｒ1グラフ作成用'!$E$26:$E$32</c:f>
              <c:strCache>
                <c:ptCount val="7"/>
                <c:pt idx="0">
                  <c:v>・建設工事費</c:v>
                </c:pt>
                <c:pt idx="1">
                  <c:v>(工事請負費や補償費など）</c:v>
                </c:pt>
                <c:pt idx="2">
                  <c:v>（流域建設負担金）</c:v>
                </c:pt>
                <c:pt idx="3">
                  <c:v>・企業債償還元金</c:v>
                </c:pt>
                <c:pt idx="6">
                  <c:v>合計</c:v>
                </c:pt>
              </c:strCache>
            </c:strRef>
          </c:cat>
          <c:val>
            <c:numRef>
              <c:f>'Ｒ1グラフ作成用'!$F$26:$F$32</c:f>
              <c:numCache>
                <c:formatCode>General</c:formatCode>
                <c:ptCount val="7"/>
                <c:pt idx="0" formatCode="#,##0_);[Red]\(#,##0\)">
                  <c:v>1584331</c:v>
                </c:pt>
                <c:pt idx="3" formatCode="#,##0_);[Red]\(#,##0\)">
                  <c:v>3191405</c:v>
                </c:pt>
                <c:pt idx="6" formatCode="#,##0_);[Red]\(#,##0\)">
                  <c:v>4775736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E5E-4BBF-BAE5-A8C35A3E9CF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9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0.33277</cdr:x>
      <cdr:y>0.53301</cdr:y>
    </cdr:from>
    <cdr:to>
      <cdr:x>0.47556</cdr:x>
      <cdr:y>0.65894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700524" y="1563685"/>
          <a:ext cx="729673" cy="3694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0.3147</cdr:x>
      <cdr:y>0.5519</cdr:y>
    </cdr:from>
    <cdr:to>
      <cdr:x>0.49544</cdr:x>
      <cdr:y>0.68098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1608159" y="1619102"/>
          <a:ext cx="923637" cy="3786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9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0.3582</cdr:x>
      <cdr:y>0.36252</cdr:y>
    </cdr:from>
    <cdr:to>
      <cdr:x>0.54393</cdr:x>
      <cdr:y>0.47218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818497" y="1312153"/>
          <a:ext cx="942919" cy="3969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900" dirty="0" smtClean="0"/>
            <a:t>収益的収入</a:t>
          </a:r>
          <a:endParaRPr lang="en-US" altLang="ja-JP" sz="900" dirty="0" smtClean="0"/>
        </a:p>
        <a:p xmlns:a="http://schemas.openxmlformats.org/drawingml/2006/main">
          <a:r>
            <a:rPr lang="en-US" altLang="ja-JP" sz="900" dirty="0" smtClean="0"/>
            <a:t>4,185,460</a:t>
          </a:r>
          <a:r>
            <a:rPr lang="ja-JP" altLang="en-US" sz="900" dirty="0" smtClean="0"/>
            <a:t>千円</a:t>
          </a:r>
          <a:endParaRPr lang="ja-JP" altLang="en-US" sz="9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0.36871</cdr:x>
      <cdr:y>0.52579</cdr:y>
    </cdr:from>
    <cdr:to>
      <cdr:x>0.56839</cdr:x>
      <cdr:y>0.63327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882408" y="1928138"/>
          <a:ext cx="1019446" cy="3941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t"/>
        <a:lstStyle xmlns:a="http://schemas.openxmlformats.org/drawingml/2006/main"/>
        <a:p xmlns:a="http://schemas.openxmlformats.org/drawingml/2006/main">
          <a:r>
            <a:rPr lang="ja-JP" altLang="en-US" sz="900" dirty="0" smtClean="0"/>
            <a:t>収益的支出</a:t>
          </a:r>
          <a:endParaRPr lang="en-US" altLang="ja-JP" sz="900" dirty="0"/>
        </a:p>
        <a:p xmlns:a="http://schemas.openxmlformats.org/drawingml/2006/main">
          <a:r>
            <a:rPr lang="en-US" altLang="ja-JP" sz="900" dirty="0"/>
            <a:t>3,854,471</a:t>
          </a:r>
          <a:r>
            <a:rPr lang="ja-JP" altLang="en-US" sz="900" dirty="0"/>
            <a:t>千円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0.34693</cdr:x>
      <cdr:y>0.3776</cdr:y>
    </cdr:from>
    <cdr:to>
      <cdr:x>0.53353</cdr:x>
      <cdr:y>0.5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776175" y="1114956"/>
          <a:ext cx="955314" cy="3614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0.33648</cdr:x>
      <cdr:y>0.37016</cdr:y>
    </cdr:from>
    <cdr:to>
      <cdr:x>0.54084</cdr:x>
      <cdr:y>0.5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1722655" y="1092982"/>
          <a:ext cx="1046285" cy="3833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900" dirty="0" smtClean="0"/>
            <a:t>資本的収入</a:t>
          </a:r>
          <a:endParaRPr lang="en-US" altLang="ja-JP" sz="900" dirty="0" smtClean="0"/>
        </a:p>
        <a:p xmlns:a="http://schemas.openxmlformats.org/drawingml/2006/main">
          <a:r>
            <a:rPr lang="en-US" altLang="ja-JP" sz="900" dirty="0" smtClean="0"/>
            <a:t>2,889,761</a:t>
          </a:r>
          <a:r>
            <a:rPr lang="ja-JP" altLang="en-US" sz="900" dirty="0" smtClean="0"/>
            <a:t>千円</a:t>
          </a:r>
          <a:endParaRPr lang="ja-JP" altLang="en-US" sz="9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0.30279</cdr:x>
      <cdr:y>0.55439</cdr:y>
    </cdr:from>
    <cdr:to>
      <cdr:x>0.48248</cdr:x>
      <cdr:y>0.66327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547304" y="1626406"/>
          <a:ext cx="918253" cy="3194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  <cdr:relSizeAnchor xmlns:cdr="http://schemas.openxmlformats.org/drawingml/2006/chartDrawing">
    <cdr:from>
      <cdr:x>0.29525</cdr:x>
      <cdr:y>0.53791</cdr:y>
    </cdr:from>
    <cdr:to>
      <cdr:x>0.47591</cdr:x>
      <cdr:y>0.66978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1508795" y="1578076"/>
          <a:ext cx="923192" cy="3868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900" dirty="0" smtClean="0"/>
            <a:t>資本的支出</a:t>
          </a:r>
          <a:r>
            <a:rPr lang="en-US" altLang="ja-JP" sz="900" dirty="0" smtClean="0"/>
            <a:t>4,775,736</a:t>
          </a:r>
          <a:r>
            <a:rPr lang="ja-JP" altLang="en-US" sz="900" dirty="0" smtClean="0"/>
            <a:t>千円</a:t>
          </a:r>
          <a:endParaRPr lang="en-US" altLang="ja-JP" sz="900" dirty="0" smtClean="0"/>
        </a:p>
        <a:p xmlns:a="http://schemas.openxmlformats.org/drawingml/2006/main">
          <a:endParaRPr lang="ja-JP" alt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571439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4275095" cy="337809"/>
          </a:xfrm>
          <a:prstGeom prst="rect">
            <a:avLst/>
          </a:prstGeom>
        </p:spPr>
        <p:txBody>
          <a:bodyPr vert="horz" lIns="90608" tIns="45303" rIns="90608" bIns="45303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資料</a:t>
            </a:r>
            <a:r>
              <a:rPr kumimoji="1" lang="en-US" altLang="ja-JP" smtClean="0"/>
              <a:t>2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923" y="2"/>
            <a:ext cx="4275095" cy="337809"/>
          </a:xfrm>
          <a:prstGeom prst="rect">
            <a:avLst/>
          </a:prstGeom>
        </p:spPr>
        <p:txBody>
          <a:bodyPr vert="horz" lIns="90608" tIns="45303" rIns="90608" bIns="45303" rtlCol="0"/>
          <a:lstStyle>
            <a:lvl1pPr algn="r">
              <a:defRPr sz="1200"/>
            </a:lvl1pPr>
          </a:lstStyle>
          <a:p>
            <a:fld id="{CA535176-4F8C-4C02-B4B1-AD158EF3369B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841375"/>
            <a:ext cx="404018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3" rIns="90608" bIns="453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092" y="3241474"/>
            <a:ext cx="7892130" cy="2651918"/>
          </a:xfrm>
          <a:prstGeom prst="rect">
            <a:avLst/>
          </a:prstGeom>
        </p:spPr>
        <p:txBody>
          <a:bodyPr vert="horz" lIns="90608" tIns="45303" rIns="90608" bIns="4530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6397954"/>
            <a:ext cx="4275095" cy="337809"/>
          </a:xfrm>
          <a:prstGeom prst="rect">
            <a:avLst/>
          </a:prstGeom>
        </p:spPr>
        <p:txBody>
          <a:bodyPr vert="horz" lIns="90608" tIns="45303" rIns="90608" bIns="453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923" y="6397954"/>
            <a:ext cx="4275095" cy="337809"/>
          </a:xfrm>
          <a:prstGeom prst="rect">
            <a:avLst/>
          </a:prstGeom>
        </p:spPr>
        <p:txBody>
          <a:bodyPr vert="horz" lIns="90608" tIns="45303" rIns="90608" bIns="45303" rtlCol="0" anchor="b"/>
          <a:lstStyle>
            <a:lvl1pPr algn="r">
              <a:defRPr sz="1200"/>
            </a:lvl1pPr>
          </a:lstStyle>
          <a:p>
            <a:fld id="{25AC44AC-7FBA-4860-936F-83F2B6CCF9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07117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FDD4-9D25-4B7F-AE06-1E466BF623C1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AEE8-81D6-4181-945A-0BF637B97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94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FDD4-9D25-4B7F-AE06-1E466BF623C1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AEE8-81D6-4181-945A-0BF637B97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25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FDD4-9D25-4B7F-AE06-1E466BF623C1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AEE8-81D6-4181-945A-0BF637B97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217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FDD4-9D25-4B7F-AE06-1E466BF623C1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AEE8-81D6-4181-945A-0BF637B97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682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FDD4-9D25-4B7F-AE06-1E466BF623C1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AEE8-81D6-4181-945A-0BF637B97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714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FDD4-9D25-4B7F-AE06-1E466BF623C1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AEE8-81D6-4181-945A-0BF637B97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932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FDD4-9D25-4B7F-AE06-1E466BF623C1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AEE8-81D6-4181-945A-0BF637B97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804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FDD4-9D25-4B7F-AE06-1E466BF623C1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AEE8-81D6-4181-945A-0BF637B97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80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FDD4-9D25-4B7F-AE06-1E466BF623C1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AEE8-81D6-4181-945A-0BF637B97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159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FDD4-9D25-4B7F-AE06-1E466BF623C1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AEE8-81D6-4181-945A-0BF637B97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084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5FDD4-9D25-4B7F-AE06-1E466BF623C1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6AEE8-81D6-4181-945A-0BF637B97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744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5FDD4-9D25-4B7F-AE06-1E466BF623C1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6AEE8-81D6-4181-945A-0BF637B97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706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477390"/>
              </p:ext>
            </p:extLst>
          </p:nvPr>
        </p:nvGraphicFramePr>
        <p:xfrm>
          <a:off x="128979" y="231938"/>
          <a:ext cx="5658428" cy="1950576"/>
        </p:xfrm>
        <a:graphic>
          <a:graphicData uri="http://schemas.openxmlformats.org/drawingml/2006/table">
            <a:tbl>
              <a:tblPr/>
              <a:tblGrid>
                <a:gridCol w="289784">
                  <a:extLst>
                    <a:ext uri="{9D8B030D-6E8A-4147-A177-3AD203B41FA5}">
                      <a16:colId xmlns:a16="http://schemas.microsoft.com/office/drawing/2014/main" val="94186773"/>
                    </a:ext>
                  </a:extLst>
                </a:gridCol>
                <a:gridCol w="289784">
                  <a:extLst>
                    <a:ext uri="{9D8B030D-6E8A-4147-A177-3AD203B41FA5}">
                      <a16:colId xmlns:a16="http://schemas.microsoft.com/office/drawing/2014/main" val="965570539"/>
                    </a:ext>
                  </a:extLst>
                </a:gridCol>
                <a:gridCol w="1692953">
                  <a:extLst>
                    <a:ext uri="{9D8B030D-6E8A-4147-A177-3AD203B41FA5}">
                      <a16:colId xmlns:a16="http://schemas.microsoft.com/office/drawing/2014/main" val="27233314"/>
                    </a:ext>
                  </a:extLst>
                </a:gridCol>
                <a:gridCol w="843934">
                  <a:extLst>
                    <a:ext uri="{9D8B030D-6E8A-4147-A177-3AD203B41FA5}">
                      <a16:colId xmlns:a16="http://schemas.microsoft.com/office/drawing/2014/main" val="1390529040"/>
                    </a:ext>
                  </a:extLst>
                </a:gridCol>
                <a:gridCol w="1698039">
                  <a:extLst>
                    <a:ext uri="{9D8B030D-6E8A-4147-A177-3AD203B41FA5}">
                      <a16:colId xmlns:a16="http://schemas.microsoft.com/office/drawing/2014/main" val="2977991566"/>
                    </a:ext>
                  </a:extLst>
                </a:gridCol>
                <a:gridCol w="843934">
                  <a:extLst>
                    <a:ext uri="{9D8B030D-6E8A-4147-A177-3AD203B41FA5}">
                      <a16:colId xmlns:a16="http://schemas.microsoft.com/office/drawing/2014/main" val="3390018776"/>
                    </a:ext>
                  </a:extLst>
                </a:gridCol>
              </a:tblGrid>
              <a:tr h="195222">
                <a:tc gridSpan="3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◎官公庁会計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単式簿記）では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単位：千円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5217806"/>
                  </a:ext>
                </a:extLst>
              </a:tr>
              <a:tr h="195222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歳入（収入）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歳出（支出）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6093514"/>
                  </a:ext>
                </a:extLst>
              </a:tr>
              <a:tr h="195222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・下水道使用料等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1,608,108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・維持管理費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1,111,592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0631256"/>
                  </a:ext>
                </a:extLst>
              </a:tr>
              <a:tr h="195222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・受託事業収入等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68,820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・建設工事費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1,584,331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0494706"/>
                  </a:ext>
                </a:extLst>
              </a:tr>
              <a:tr h="195222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・国庫補助金等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429,399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（工事請負費や補償費など）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4781308"/>
                  </a:ext>
                </a:extLst>
              </a:tr>
              <a:tr h="195222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・受益者負担金等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42,766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（流域建設負担金）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3411662"/>
                  </a:ext>
                </a:extLst>
              </a:tr>
              <a:tr h="195222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・地方債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1,772,200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・起債元利償還金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3,764,677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558601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・一般会計繰入金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2,439,820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5116081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・繰越金等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99,487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859729"/>
                  </a:ext>
                </a:extLst>
              </a:tr>
              <a:tr h="195222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6,460,600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6,460,600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621210"/>
                  </a:ext>
                </a:extLst>
              </a:tr>
            </a:tbl>
          </a:graphicData>
        </a:graphic>
      </p:graphicFrame>
      <p:sp>
        <p:nvSpPr>
          <p:cNvPr id="4" name="下矢印 3"/>
          <p:cNvSpPr/>
          <p:nvPr/>
        </p:nvSpPr>
        <p:spPr>
          <a:xfrm>
            <a:off x="2886280" y="2300210"/>
            <a:ext cx="1288473" cy="3417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446678" y="-6564"/>
            <a:ext cx="4487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/>
              <a:t>収益的収支</a:t>
            </a:r>
            <a:r>
              <a:rPr lang="ja-JP" altLang="en-US" sz="1100" dirty="0" smtClean="0"/>
              <a:t>（事業経費や既存の施設の管理等に係る取引）</a:t>
            </a:r>
            <a:endParaRPr kumimoji="1" lang="ja-JP" altLang="en-US" sz="11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400060" y="3461961"/>
            <a:ext cx="4687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資本的収支</a:t>
            </a:r>
            <a:r>
              <a:rPr kumimoji="1" lang="ja-JP" altLang="en-US" sz="1200" dirty="0" smtClean="0"/>
              <a:t>（新たな施設の建設や既存の改良等に係る取引）</a:t>
            </a:r>
            <a:endParaRPr kumimoji="1" lang="ja-JP" altLang="en-US" sz="1200" dirty="0"/>
          </a:p>
        </p:txBody>
      </p:sp>
      <p:sp>
        <p:nvSpPr>
          <p:cNvPr id="14" name="右矢印 13"/>
          <p:cNvSpPr/>
          <p:nvPr/>
        </p:nvSpPr>
        <p:spPr>
          <a:xfrm>
            <a:off x="6028309" y="2780145"/>
            <a:ext cx="974918" cy="9607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038323"/>
              </p:ext>
            </p:extLst>
          </p:nvPr>
        </p:nvGraphicFramePr>
        <p:xfrm>
          <a:off x="128979" y="2204887"/>
          <a:ext cx="7590668" cy="4813524"/>
        </p:xfrm>
        <a:graphic>
          <a:graphicData uri="http://schemas.openxmlformats.org/drawingml/2006/table">
            <a:tbl>
              <a:tblPr/>
              <a:tblGrid>
                <a:gridCol w="261352">
                  <a:extLst>
                    <a:ext uri="{9D8B030D-6E8A-4147-A177-3AD203B41FA5}">
                      <a16:colId xmlns:a16="http://schemas.microsoft.com/office/drawing/2014/main" val="527153477"/>
                    </a:ext>
                  </a:extLst>
                </a:gridCol>
                <a:gridCol w="261352">
                  <a:extLst>
                    <a:ext uri="{9D8B030D-6E8A-4147-A177-3AD203B41FA5}">
                      <a16:colId xmlns:a16="http://schemas.microsoft.com/office/drawing/2014/main" val="3319802472"/>
                    </a:ext>
                  </a:extLst>
                </a:gridCol>
                <a:gridCol w="1526845">
                  <a:extLst>
                    <a:ext uri="{9D8B030D-6E8A-4147-A177-3AD203B41FA5}">
                      <a16:colId xmlns:a16="http://schemas.microsoft.com/office/drawing/2014/main" val="887384234"/>
                    </a:ext>
                  </a:extLst>
                </a:gridCol>
                <a:gridCol w="761130">
                  <a:extLst>
                    <a:ext uri="{9D8B030D-6E8A-4147-A177-3AD203B41FA5}">
                      <a16:colId xmlns:a16="http://schemas.microsoft.com/office/drawing/2014/main" val="3850441609"/>
                    </a:ext>
                  </a:extLst>
                </a:gridCol>
                <a:gridCol w="1531429">
                  <a:extLst>
                    <a:ext uri="{9D8B030D-6E8A-4147-A177-3AD203B41FA5}">
                      <a16:colId xmlns:a16="http://schemas.microsoft.com/office/drawing/2014/main" val="3547407219"/>
                    </a:ext>
                  </a:extLst>
                </a:gridCol>
                <a:gridCol w="761130">
                  <a:extLst>
                    <a:ext uri="{9D8B030D-6E8A-4147-A177-3AD203B41FA5}">
                      <a16:colId xmlns:a16="http://schemas.microsoft.com/office/drawing/2014/main" val="489032154"/>
                    </a:ext>
                  </a:extLst>
                </a:gridCol>
                <a:gridCol w="240719">
                  <a:extLst>
                    <a:ext uri="{9D8B030D-6E8A-4147-A177-3AD203B41FA5}">
                      <a16:colId xmlns:a16="http://schemas.microsoft.com/office/drawing/2014/main" val="2902545373"/>
                    </a:ext>
                  </a:extLst>
                </a:gridCol>
                <a:gridCol w="183405">
                  <a:extLst>
                    <a:ext uri="{9D8B030D-6E8A-4147-A177-3AD203B41FA5}">
                      <a16:colId xmlns:a16="http://schemas.microsoft.com/office/drawing/2014/main" val="2652482075"/>
                    </a:ext>
                  </a:extLst>
                </a:gridCol>
                <a:gridCol w="495194">
                  <a:extLst>
                    <a:ext uri="{9D8B030D-6E8A-4147-A177-3AD203B41FA5}">
                      <a16:colId xmlns:a16="http://schemas.microsoft.com/office/drawing/2014/main" val="2144887996"/>
                    </a:ext>
                  </a:extLst>
                </a:gridCol>
                <a:gridCol w="669428">
                  <a:extLst>
                    <a:ext uri="{9D8B030D-6E8A-4147-A177-3AD203B41FA5}">
                      <a16:colId xmlns:a16="http://schemas.microsoft.com/office/drawing/2014/main" val="2065636124"/>
                    </a:ext>
                  </a:extLst>
                </a:gridCol>
                <a:gridCol w="898684">
                  <a:extLst>
                    <a:ext uri="{9D8B030D-6E8A-4147-A177-3AD203B41FA5}">
                      <a16:colId xmlns:a16="http://schemas.microsoft.com/office/drawing/2014/main" val="2861426341"/>
                    </a:ext>
                  </a:extLst>
                </a:gridCol>
              </a:tblGrid>
              <a:tr h="229018">
                <a:tc gridSpan="3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◎公営企業会計</a:t>
                      </a:r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複式簿記）では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6777812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2462110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条予算</a:t>
                      </a:r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〈</a:t>
                      </a: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事業経営や既存の施設の管理等にかかる取引</a:t>
                      </a:r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〉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単位：千円</a:t>
                      </a:r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3863256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収益的収入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収益的支出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5324856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・下水道使用料等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1,608,108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・維持管理費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1,111,592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16"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2268323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・受託事業収入等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68,820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・企業債支払利息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573,272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7941504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・一般会計負担金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99,920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689817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・一般会計補助金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1,694,504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68621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・長期前受金戻入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714,108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・減価償却費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2,093,977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9699012"/>
                  </a:ext>
                </a:extLst>
              </a:tr>
              <a:tr h="230400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・引当金繰入額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75,630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当期利益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330,989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千円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081626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4,185,460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3,854,471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altLang="ja-JP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7187325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1615208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条予算</a:t>
                      </a:r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〈</a:t>
                      </a:r>
                      <a:r>
                        <a:rPr lang="ja-JP" alt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新たな施設の建設や既存の施設の改良等にかかる取引</a:t>
                      </a:r>
                      <a:r>
                        <a:rPr lang="en-US" altLang="ja-JP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〉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単位：千円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損益取引と資本取引を区分して記録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995648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資本的収入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資本的支出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8111027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・国庫補助金等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429,399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・建設工事費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1,584,331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6"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不足額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　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1,885,975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千円</a:t>
                      </a:r>
                    </a:p>
                    <a:p>
                      <a:pPr algn="l" fontAlgn="b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※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　補てん財源（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条予算の利益等	</a:t>
                      </a:r>
                    </a:p>
                    <a:p>
                      <a:pPr algn="l" fontAlgn="b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　で補填する		</a:t>
                      </a:r>
                    </a:p>
                    <a:p>
                      <a:pPr algn="l" fontAlgn="b"/>
                      <a:endParaRPr lang="en-US" altLang="ja-JP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algn="l" fontAlgn="b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	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	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6" hMerge="1"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6" hMerge="1"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6" hMerge="1"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8706957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・受益者負担金等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42,766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工事請負費や補償費など）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3128343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・企業債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1,772,200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（流域建設負担金）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r" fontAlgn="b"/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5864241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・一般会計補助金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355,596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・企業債償還元金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3,191,405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4499932"/>
                  </a:ext>
                </a:extLst>
              </a:tr>
              <a:tr h="230400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・出資金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289,800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469616"/>
                  </a:ext>
                </a:extLst>
              </a:tr>
              <a:tr h="230400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2,889,761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4,775,736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2796269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391322"/>
                  </a:ext>
                </a:extLst>
              </a:tr>
            </a:tbl>
          </a:graphicData>
        </a:graphic>
      </p:graphicFrame>
      <p:sp>
        <p:nvSpPr>
          <p:cNvPr id="18" name="右中かっこ 17"/>
          <p:cNvSpPr/>
          <p:nvPr/>
        </p:nvSpPr>
        <p:spPr>
          <a:xfrm>
            <a:off x="5348306" y="3165232"/>
            <a:ext cx="76547" cy="351692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graphicFrame>
        <p:nvGraphicFramePr>
          <p:cNvPr id="21" name="グラフ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5267409"/>
              </p:ext>
            </p:extLst>
          </p:nvPr>
        </p:nvGraphicFramePr>
        <p:xfrm>
          <a:off x="7552069" y="3910383"/>
          <a:ext cx="5110163" cy="293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5099553"/>
              </p:ext>
            </p:extLst>
          </p:nvPr>
        </p:nvGraphicFramePr>
        <p:xfrm>
          <a:off x="7305945" y="343327"/>
          <a:ext cx="5076826" cy="361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グラフ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429115"/>
              </p:ext>
            </p:extLst>
          </p:nvPr>
        </p:nvGraphicFramePr>
        <p:xfrm>
          <a:off x="7239435" y="164168"/>
          <a:ext cx="5105400" cy="366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5" name="直線コネクタ 4"/>
          <p:cNvCxnSpPr/>
          <p:nvPr/>
        </p:nvCxnSpPr>
        <p:spPr>
          <a:xfrm>
            <a:off x="8825128" y="2123101"/>
            <a:ext cx="369680" cy="2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V="1">
            <a:off x="8846259" y="2123101"/>
            <a:ext cx="348549" cy="185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グラフ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1573348"/>
              </p:ext>
            </p:extLst>
          </p:nvPr>
        </p:nvGraphicFramePr>
        <p:xfrm>
          <a:off x="7263083" y="3853666"/>
          <a:ext cx="5119688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7" name="グラフ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8101462"/>
              </p:ext>
            </p:extLst>
          </p:nvPr>
        </p:nvGraphicFramePr>
        <p:xfrm>
          <a:off x="7496128" y="3885698"/>
          <a:ext cx="5110163" cy="293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6" name="直線コネクタ 5"/>
          <p:cNvCxnSpPr/>
          <p:nvPr/>
        </p:nvCxnSpPr>
        <p:spPr>
          <a:xfrm flipH="1">
            <a:off x="9417094" y="4689899"/>
            <a:ext cx="273154" cy="640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>
            <a:off x="9417094" y="5330041"/>
            <a:ext cx="7500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633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353</Words>
  <Application>Microsoft Office PowerPoint</Application>
  <PresentationFormat>ワイド画面</PresentationFormat>
  <Paragraphs>128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公営企業審議会</dc:title>
  <dc:creator>宮本 亜希子</dc:creator>
  <cp:lastModifiedBy>宮本 亜希子</cp:lastModifiedBy>
  <cp:revision>122</cp:revision>
  <cp:lastPrinted>2019-11-26T05:14:36Z</cp:lastPrinted>
  <dcterms:created xsi:type="dcterms:W3CDTF">2019-02-05T00:00:56Z</dcterms:created>
  <dcterms:modified xsi:type="dcterms:W3CDTF">2019-11-26T05:44:22Z</dcterms:modified>
</cp:coreProperties>
</file>